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357" r:id="rId5"/>
    <p:sldId id="349" r:id="rId6"/>
    <p:sldId id="350" r:id="rId7"/>
    <p:sldId id="358" r:id="rId8"/>
    <p:sldId id="359" r:id="rId9"/>
    <p:sldId id="351" r:id="rId10"/>
    <p:sldId id="352" r:id="rId11"/>
    <p:sldId id="353" r:id="rId12"/>
    <p:sldId id="354" r:id="rId13"/>
    <p:sldId id="355" r:id="rId14"/>
    <p:sldId id="356" r:id="rId15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DB12E0-915E-9F4D-A136-5B4734A06A87}" v="14" dt="2021-08-14T09:10:34.3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9"/>
  </p:normalViewPr>
  <p:slideViewPr>
    <p:cSldViewPr snapToGrid="0" snapToObjects="1">
      <p:cViewPr varScale="1">
        <p:scale>
          <a:sx n="71" d="100"/>
          <a:sy n="71" d="100"/>
        </p:scale>
        <p:origin x="8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ri Karpeta" userId="015674b4-6439-4a95-a27b-5c03d780a9a9" providerId="ADAL" clId="{66DB12E0-915E-9F4D-A136-5B4734A06A87}"/>
    <pc:docChg chg="custSel addSld delSld modSld">
      <pc:chgData name="Jiri Karpeta" userId="015674b4-6439-4a95-a27b-5c03d780a9a9" providerId="ADAL" clId="{66DB12E0-915E-9F4D-A136-5B4734A06A87}" dt="2021-08-14T09:10:34.316" v="75" actId="1076"/>
      <pc:docMkLst>
        <pc:docMk/>
      </pc:docMkLst>
      <pc:sldChg chg="del">
        <pc:chgData name="Jiri Karpeta" userId="015674b4-6439-4a95-a27b-5c03d780a9a9" providerId="ADAL" clId="{66DB12E0-915E-9F4D-A136-5B4734A06A87}" dt="2021-08-13T16:58:15.621" v="30" actId="2696"/>
        <pc:sldMkLst>
          <pc:docMk/>
          <pc:sldMk cId="1733210619" sldId="256"/>
        </pc:sldMkLst>
      </pc:sldChg>
      <pc:sldChg chg="delSp modSp">
        <pc:chgData name="Jiri Karpeta" userId="015674b4-6439-4a95-a27b-5c03d780a9a9" providerId="ADAL" clId="{66DB12E0-915E-9F4D-A136-5B4734A06A87}" dt="2021-08-14T09:10:12.530" v="68" actId="1076"/>
        <pc:sldMkLst>
          <pc:docMk/>
          <pc:sldMk cId="89067140" sldId="350"/>
        </pc:sldMkLst>
        <pc:picChg chg="del">
          <ac:chgData name="Jiri Karpeta" userId="015674b4-6439-4a95-a27b-5c03d780a9a9" providerId="ADAL" clId="{66DB12E0-915E-9F4D-A136-5B4734A06A87}" dt="2021-08-14T09:10:05.752" v="66" actId="478"/>
          <ac:picMkLst>
            <pc:docMk/>
            <pc:sldMk cId="89067140" sldId="350"/>
            <ac:picMk id="90116" creationId="{8FC0F74D-D32E-8C4A-A4F3-828AF0CBBA6F}"/>
          </ac:picMkLst>
        </pc:picChg>
        <pc:picChg chg="del">
          <ac:chgData name="Jiri Karpeta" userId="015674b4-6439-4a95-a27b-5c03d780a9a9" providerId="ADAL" clId="{66DB12E0-915E-9F4D-A136-5B4734A06A87}" dt="2021-08-14T09:10:04.440" v="65" actId="478"/>
          <ac:picMkLst>
            <pc:docMk/>
            <pc:sldMk cId="89067140" sldId="350"/>
            <ac:picMk id="92164" creationId="{29C762AA-784E-2240-9FF3-DA693E53A769}"/>
          </ac:picMkLst>
        </pc:picChg>
        <pc:picChg chg="mod">
          <ac:chgData name="Jiri Karpeta" userId="015674b4-6439-4a95-a27b-5c03d780a9a9" providerId="ADAL" clId="{66DB12E0-915E-9F4D-A136-5B4734A06A87}" dt="2021-08-14T09:10:12.530" v="68" actId="1076"/>
          <ac:picMkLst>
            <pc:docMk/>
            <pc:sldMk cId="89067140" sldId="350"/>
            <ac:picMk id="92166" creationId="{39088F5C-B1B7-E544-82EA-F4B19B5DA318}"/>
          </ac:picMkLst>
        </pc:picChg>
      </pc:sldChg>
      <pc:sldChg chg="modSp mod">
        <pc:chgData name="Jiri Karpeta" userId="015674b4-6439-4a95-a27b-5c03d780a9a9" providerId="ADAL" clId="{66DB12E0-915E-9F4D-A136-5B4734A06A87}" dt="2021-08-13T16:59:49.228" v="62" actId="5793"/>
        <pc:sldMkLst>
          <pc:docMk/>
          <pc:sldMk cId="1303039684" sldId="356"/>
        </pc:sldMkLst>
        <pc:spChg chg="mod">
          <ac:chgData name="Jiri Karpeta" userId="015674b4-6439-4a95-a27b-5c03d780a9a9" providerId="ADAL" clId="{66DB12E0-915E-9F4D-A136-5B4734A06A87}" dt="2021-08-13T16:59:49.228" v="62" actId="5793"/>
          <ac:spMkLst>
            <pc:docMk/>
            <pc:sldMk cId="1303039684" sldId="356"/>
            <ac:spMk id="3" creationId="{9DA2BA41-DC79-D847-BF75-FEB532BEBF73}"/>
          </ac:spMkLst>
        </pc:spChg>
      </pc:sldChg>
      <pc:sldChg chg="modSp add mod setBg">
        <pc:chgData name="Jiri Karpeta" userId="015674b4-6439-4a95-a27b-5c03d780a9a9" providerId="ADAL" clId="{66DB12E0-915E-9F4D-A136-5B4734A06A87}" dt="2021-08-13T16:58:09.275" v="29" actId="20577"/>
        <pc:sldMkLst>
          <pc:docMk/>
          <pc:sldMk cId="2501824793" sldId="357"/>
        </pc:sldMkLst>
        <pc:spChg chg="mod">
          <ac:chgData name="Jiri Karpeta" userId="015674b4-6439-4a95-a27b-5c03d780a9a9" providerId="ADAL" clId="{66DB12E0-915E-9F4D-A136-5B4734A06A87}" dt="2021-08-13T16:58:09.275" v="29" actId="20577"/>
          <ac:spMkLst>
            <pc:docMk/>
            <pc:sldMk cId="2501824793" sldId="357"/>
            <ac:spMk id="3" creationId="{50E75386-93F1-304C-A196-2C81FBD6614B}"/>
          </ac:spMkLst>
        </pc:spChg>
      </pc:sldChg>
      <pc:sldChg chg="delSp modSp add">
        <pc:chgData name="Jiri Karpeta" userId="015674b4-6439-4a95-a27b-5c03d780a9a9" providerId="ADAL" clId="{66DB12E0-915E-9F4D-A136-5B4734A06A87}" dt="2021-08-14T09:10:23.669" v="72" actId="1076"/>
        <pc:sldMkLst>
          <pc:docMk/>
          <pc:sldMk cId="2095490364" sldId="358"/>
        </pc:sldMkLst>
        <pc:picChg chg="del">
          <ac:chgData name="Jiri Karpeta" userId="015674b4-6439-4a95-a27b-5c03d780a9a9" providerId="ADAL" clId="{66DB12E0-915E-9F4D-A136-5B4734A06A87}" dt="2021-08-14T09:10:16.903" v="70" actId="478"/>
          <ac:picMkLst>
            <pc:docMk/>
            <pc:sldMk cId="2095490364" sldId="358"/>
            <ac:picMk id="90116" creationId="{8FC0F74D-D32E-8C4A-A4F3-828AF0CBBA6F}"/>
          </ac:picMkLst>
        </pc:picChg>
        <pc:picChg chg="mod">
          <ac:chgData name="Jiri Karpeta" userId="015674b4-6439-4a95-a27b-5c03d780a9a9" providerId="ADAL" clId="{66DB12E0-915E-9F4D-A136-5B4734A06A87}" dt="2021-08-14T09:10:23.669" v="72" actId="1076"/>
          <ac:picMkLst>
            <pc:docMk/>
            <pc:sldMk cId="2095490364" sldId="358"/>
            <ac:picMk id="92164" creationId="{29C762AA-784E-2240-9FF3-DA693E53A769}"/>
          </ac:picMkLst>
        </pc:picChg>
        <pc:picChg chg="del">
          <ac:chgData name="Jiri Karpeta" userId="015674b4-6439-4a95-a27b-5c03d780a9a9" providerId="ADAL" clId="{66DB12E0-915E-9F4D-A136-5B4734A06A87}" dt="2021-08-14T09:10:15.723" v="69" actId="478"/>
          <ac:picMkLst>
            <pc:docMk/>
            <pc:sldMk cId="2095490364" sldId="358"/>
            <ac:picMk id="92166" creationId="{39088F5C-B1B7-E544-82EA-F4B19B5DA318}"/>
          </ac:picMkLst>
        </pc:picChg>
      </pc:sldChg>
      <pc:sldChg chg="delSp modSp add">
        <pc:chgData name="Jiri Karpeta" userId="015674b4-6439-4a95-a27b-5c03d780a9a9" providerId="ADAL" clId="{66DB12E0-915E-9F4D-A136-5B4734A06A87}" dt="2021-08-14T09:10:34.316" v="75" actId="1076"/>
        <pc:sldMkLst>
          <pc:docMk/>
          <pc:sldMk cId="293159113" sldId="359"/>
        </pc:sldMkLst>
        <pc:picChg chg="mod">
          <ac:chgData name="Jiri Karpeta" userId="015674b4-6439-4a95-a27b-5c03d780a9a9" providerId="ADAL" clId="{66DB12E0-915E-9F4D-A136-5B4734A06A87}" dt="2021-08-14T09:10:34.316" v="75" actId="1076"/>
          <ac:picMkLst>
            <pc:docMk/>
            <pc:sldMk cId="293159113" sldId="359"/>
            <ac:picMk id="90116" creationId="{8FC0F74D-D32E-8C4A-A4F3-828AF0CBBA6F}"/>
          </ac:picMkLst>
        </pc:picChg>
        <pc:picChg chg="del">
          <ac:chgData name="Jiri Karpeta" userId="015674b4-6439-4a95-a27b-5c03d780a9a9" providerId="ADAL" clId="{66DB12E0-915E-9F4D-A136-5B4734A06A87}" dt="2021-08-14T09:10:28.219" v="74" actId="478"/>
          <ac:picMkLst>
            <pc:docMk/>
            <pc:sldMk cId="293159113" sldId="359"/>
            <ac:picMk id="92164" creationId="{29C762AA-784E-2240-9FF3-DA693E53A769}"/>
          </ac:picMkLst>
        </pc:picChg>
        <pc:picChg chg="del">
          <ac:chgData name="Jiri Karpeta" userId="015674b4-6439-4a95-a27b-5c03d780a9a9" providerId="ADAL" clId="{66DB12E0-915E-9F4D-A136-5B4734A06A87}" dt="2021-08-14T09:10:27.190" v="73" actId="478"/>
          <ac:picMkLst>
            <pc:docMk/>
            <pc:sldMk cId="293159113" sldId="359"/>
            <ac:picMk id="92166" creationId="{39088F5C-B1B7-E544-82EA-F4B19B5DA31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43446-F90F-1742-9F49-1C0CE484585A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62A82-15EA-C24E-9AC7-4E548122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62A82-15EA-C24E-9AC7-4E548122A6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97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62A82-15EA-C24E-9AC7-4E548122A6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65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62A82-15EA-C24E-9AC7-4E548122A6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55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62A82-15EA-C24E-9AC7-4E548122A6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80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62A82-15EA-C24E-9AC7-4E548122A6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64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62A82-15EA-C24E-9AC7-4E548122A6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99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62A82-15EA-C24E-9AC7-4E548122A6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90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62A82-15EA-C24E-9AC7-4E548122A6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86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62A82-15EA-C24E-9AC7-4E548122A6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71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62A82-15EA-C24E-9AC7-4E548122A6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16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5E862-586C-1C43-B50B-F151EDF7C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B1DE0-8998-9342-BB50-326516DFB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8511-9ABA-8241-A1D9-FAE0A4C16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81FCE-580C-6542-A3C6-4AC039A6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01DCC-AEF6-A84F-AB60-70E73E97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8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CF7E2-900F-1F48-99EA-85A403ADD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A3DAA5-D337-E246-A87B-8F2B40FB3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4A245-0672-0541-B5A1-675BA398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3A31D-4499-0445-8960-53F359B58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0A72A-E2AC-2349-B956-89795611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77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FE3D94-4289-604F-BC1A-760952B31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D98DB-D90B-9E45-9329-EF2810EB1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CAD78-8E99-854A-82AE-4E7AE1FCB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74F07-82CE-734F-A059-9550508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FFD1F-B278-6845-9B6A-C1C34CAE7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598A7-D899-0143-8E26-F0776578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862EB-817E-DF43-B41D-D7B559051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B6720-B4B8-C54E-B2CF-7F611A51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11A07-CA18-2945-8CCA-EF2C1BA90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11D8D-B5D2-634E-A970-462BBDDE9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501E2-BA82-FB4F-9797-885909C5B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C9901-82CC-804A-9A34-313D6FE21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4497B-528B-EB49-BAA7-CD4318FC0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33647-A259-F746-9B97-8999D0D0E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C01E1-6410-C04C-8274-BF0B8F36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3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5575-F058-4041-A755-13B395B6A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7FA3C-1009-9141-9117-92379E66D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944AE-3408-B546-9F00-1579D49B8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C4491-8879-B04F-9BEE-DAB48E454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D87AF-CE44-1545-8C67-57A8734CC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88E19-3B51-404E-970E-90104F804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75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F90F8-5DE8-E54E-9E6D-26E54E944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6D3CD-352C-7E4B-805B-C6F85F704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80D6E6-29F8-0E4D-A688-1D61E6F4F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61B310-CE14-E64D-AB20-58D4C27D5B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ECBA37-A7D1-1D4E-8AB0-B50C0421F5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9752D4-A83D-BD47-9174-4475A8CB7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A1DE26-936E-EC4F-8FE7-057CD8C3A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CE3F39-3707-504A-9D3A-9060510A4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4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9E2C0-29CB-9548-9B9E-4AFF3725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BF0B47-EC53-F349-8280-001044F9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C67341-F89F-8A47-ACBD-6B29F532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14F0A4-1F58-D74F-B449-E0FB2BE8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1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E38855-91E2-6D43-B31C-5E02334D0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C0EF18-5D11-AB45-9915-D0921FFD8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B8AB3C-45B7-0943-AD2E-97D425A1A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1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F7D63-51A6-724B-B8C7-190190A80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F156B-52B9-FC44-8EB7-AFBB79A0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8566F-3BF1-A346-ABF7-D793E6D0B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86C94-3A7C-BF49-80BE-247F27888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5EBC3-A497-F749-902B-7ABFAFFC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10E93-9C54-DC45-BC41-ADC55F561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6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F3EB6-22C7-0248-8C2E-E7938CC2E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BFBFE-CEF7-374C-8C49-3F0478CBA8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227F57-C5FB-4740-BE11-15DC3E1D6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A0282-4956-DE4F-82FD-021A274E6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A9F83-558C-7C4F-9D2A-864D9B19F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B9C054-2CF9-8D4D-9522-F0289FA2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3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C37EF8-3A18-9E48-9600-1CA128C4B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C7707-0D96-974B-B3B3-416AC7FC4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CA25B-1497-2142-A933-264F7CAE34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A1C5-8B1D-754B-AD32-8881487799C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B166E-D9C4-654B-8DAA-45D8E25809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C7BEA-8BA6-9B48-82EA-A2E927666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BF980-032A-B64C-B657-994599BD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0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F38E9-B30C-4343-B79B-B1224B2A40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Module 2</a:t>
            </a:r>
            <a:br>
              <a:rPr lang="en-US" dirty="0"/>
            </a:br>
            <a:br>
              <a:rPr lang="en-US" dirty="0"/>
            </a:br>
            <a:r>
              <a:rPr lang="en-US" dirty="0"/>
              <a:t>UAS - Intro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E75386-93F1-304C-A196-2C81FBD66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37341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/>
              <a:t>Part 2.</a:t>
            </a:r>
            <a:r>
              <a:rPr lang="cs-CZ" sz="3600"/>
              <a:t>6</a:t>
            </a:r>
            <a:endParaRPr lang="en-US" sz="3600" dirty="0"/>
          </a:p>
          <a:p>
            <a:r>
              <a:rPr lang="en-US" sz="3600" dirty="0"/>
              <a:t>Ethical and Legal Aspects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BD1480C9-5F35-7C4C-88D9-1A709A7E711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0FA0EDC3-C941-2D48-9E79-FE433B805C0F}"/>
              </a:ext>
            </a:extLst>
          </p:cNvPr>
          <p:cNvPicPr/>
          <p:nvPr/>
        </p:nvPicPr>
        <p:blipFill>
          <a:blip r:embed="rId3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501824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Legal aspects – Regulatory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2BA41-DC79-D847-BF75-FEB532BE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6413"/>
            <a:ext cx="10851292" cy="426456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UAVs are aircrafts</a:t>
            </a:r>
          </a:p>
          <a:p>
            <a:r>
              <a:rPr lang="en-US" dirty="0"/>
              <a:t>Share the same airspace with other traffic</a:t>
            </a:r>
          </a:p>
          <a:p>
            <a:r>
              <a:rPr lang="en-US" dirty="0"/>
              <a:t>UAVs rules are a bit different</a:t>
            </a:r>
          </a:p>
          <a:p>
            <a:r>
              <a:rPr lang="en-US" dirty="0"/>
              <a:t>Regulatory body is FAA in U.S.A. and EASA in EU</a:t>
            </a:r>
          </a:p>
          <a:p>
            <a:r>
              <a:rPr lang="en-US" dirty="0"/>
              <a:t>EASE issued new rules</a:t>
            </a:r>
          </a:p>
          <a:p>
            <a:r>
              <a:rPr lang="en-US" dirty="0"/>
              <a:t>Focus on risk management</a:t>
            </a:r>
          </a:p>
          <a:p>
            <a:r>
              <a:rPr lang="en-US" dirty="0"/>
              <a:t>Local Civil Aviation Authorities are in the process of implementing this framework</a:t>
            </a:r>
          </a:p>
          <a:p>
            <a:r>
              <a:rPr lang="en-US" dirty="0"/>
              <a:t>Consistent across EU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4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  <p:pic>
        <p:nvPicPr>
          <p:cNvPr id="97282" name="Picture 2" descr="Pravidla pro drony - dron spz">
            <a:extLst>
              <a:ext uri="{FF2B5EF4-FFF2-40B4-BE49-F238E27FC236}">
                <a16:creationId xmlns:a16="http://schemas.microsoft.com/office/drawing/2014/main" id="{2B6A90E5-C0D7-944F-80E7-ADB44A344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522" y="1806661"/>
            <a:ext cx="2626644" cy="162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559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Legal aspects – Regulatory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2BA41-DC79-D847-BF75-FEB532BE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6413"/>
            <a:ext cx="10851292" cy="4264565"/>
          </a:xfrm>
        </p:spPr>
        <p:txBody>
          <a:bodyPr>
            <a:normAutofit/>
          </a:bodyPr>
          <a:lstStyle/>
          <a:p>
            <a:r>
              <a:rPr lang="en-US" dirty="0"/>
              <a:t>UAS operators / pilots have to register with local CAA – should be available as online service</a:t>
            </a:r>
          </a:p>
          <a:p>
            <a:r>
              <a:rPr lang="en-US" dirty="0"/>
              <a:t>Pilots need to pass online tests to be able to operate in Open Category</a:t>
            </a:r>
          </a:p>
          <a:p>
            <a:r>
              <a:rPr lang="en-US" dirty="0"/>
              <a:t>Open category – wide category for public usage</a:t>
            </a:r>
          </a:p>
          <a:p>
            <a:r>
              <a:rPr lang="en-US" dirty="0"/>
              <a:t>Specific category – professional operations with limits</a:t>
            </a:r>
          </a:p>
          <a:p>
            <a:r>
              <a:rPr lang="en-US" dirty="0"/>
              <a:t>Certified category – professional operations with less limits but highest requirements on operator and UAVs</a:t>
            </a:r>
          </a:p>
          <a:p>
            <a:r>
              <a:rPr lang="en-US" dirty="0"/>
              <a:t>Category </a:t>
            </a:r>
            <a:r>
              <a:rPr lang="en-US"/>
              <a:t>for drones – C0 – C5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4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30303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Ethical aspects of UAS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2BA41-DC79-D847-BF75-FEB532BE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6413"/>
            <a:ext cx="5710882" cy="426456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Similar issues with any other technology usage</a:t>
            </a:r>
          </a:p>
          <a:p>
            <a:r>
              <a:rPr lang="en-US" dirty="0"/>
              <a:t>Values that we stand for</a:t>
            </a:r>
          </a:p>
          <a:p>
            <a:r>
              <a:rPr lang="en-US" dirty="0"/>
              <a:t>Freedom</a:t>
            </a:r>
          </a:p>
          <a:p>
            <a:r>
              <a:rPr lang="en-US" dirty="0"/>
              <a:t>Responsibility</a:t>
            </a:r>
          </a:p>
          <a:p>
            <a:r>
              <a:rPr lang="en-US" dirty="0"/>
              <a:t>Respect</a:t>
            </a:r>
          </a:p>
          <a:p>
            <a:r>
              <a:rPr lang="en-US" dirty="0"/>
              <a:t>Safety</a:t>
            </a:r>
          </a:p>
          <a:p>
            <a:r>
              <a:rPr lang="en-US" dirty="0"/>
              <a:t>Sustainability</a:t>
            </a:r>
          </a:p>
          <a:p>
            <a:r>
              <a:rPr lang="en-US" dirty="0"/>
              <a:t>Security</a:t>
            </a:r>
          </a:p>
          <a:p>
            <a:r>
              <a:rPr lang="en-US" dirty="0"/>
              <a:t>Privacy</a:t>
            </a:r>
          </a:p>
          <a:p>
            <a:r>
              <a:rPr lang="en-US" dirty="0"/>
              <a:t>Protection</a:t>
            </a:r>
          </a:p>
          <a:p>
            <a:endParaRPr lang="en-US" dirty="0"/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4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96743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Ethical aspects of UAS operations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4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  <p:pic>
        <p:nvPicPr>
          <p:cNvPr id="92166" name="Picture 6" descr="drone-over-crowd - Hire a Drone Law Attorney - Fly Under FAA Part 107">
            <a:extLst>
              <a:ext uri="{FF2B5EF4-FFF2-40B4-BE49-F238E27FC236}">
                <a16:creationId xmlns:a16="http://schemas.microsoft.com/office/drawing/2014/main" id="{39088F5C-B1B7-E544-82EA-F4B19B5DA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440" y="1949579"/>
            <a:ext cx="7919031" cy="4416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6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Ethical aspects of UAS operations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4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  <p:pic>
        <p:nvPicPr>
          <p:cNvPr id="92164" name="Picture 4" descr="Can You Fly a Drone Over Private Property? - Aero Corner">
            <a:extLst>
              <a:ext uri="{FF2B5EF4-FFF2-40B4-BE49-F238E27FC236}">
                <a16:creationId xmlns:a16="http://schemas.microsoft.com/office/drawing/2014/main" id="{29C762AA-784E-2240-9FF3-DA693E53A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614" y="1905332"/>
            <a:ext cx="7704524" cy="4416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490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Ethical aspects of UAS operations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4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  <p:pic>
        <p:nvPicPr>
          <p:cNvPr id="90116" name="Picture 4" descr="One Nation, Under Drones: Legality, Morality, and Utility of Unmanned  Combat Systems, CAPT John E. Jackson, USN (Ret.), Jackson, USN (Ret.), CAPT  John E., eBook - Amazon.com">
            <a:extLst>
              <a:ext uri="{FF2B5EF4-FFF2-40B4-BE49-F238E27FC236}">
                <a16:creationId xmlns:a16="http://schemas.microsoft.com/office/drawing/2014/main" id="{8FC0F74D-D32E-8C4A-A4F3-828AF0CBB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185" y="1934829"/>
            <a:ext cx="2923957" cy="4416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5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Ethical aspects - Freedom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2BA41-DC79-D847-BF75-FEB532BE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6413"/>
            <a:ext cx="10851292" cy="4264565"/>
          </a:xfrm>
        </p:spPr>
        <p:txBody>
          <a:bodyPr>
            <a:normAutofit/>
          </a:bodyPr>
          <a:lstStyle/>
          <a:p>
            <a:r>
              <a:rPr lang="en-US" dirty="0"/>
              <a:t>UAS operators should be allowed to use UAS under given regulatory framework </a:t>
            </a:r>
          </a:p>
          <a:p>
            <a:r>
              <a:rPr lang="en-US" dirty="0"/>
              <a:t>Regulatory framework should be clear and easy to follow </a:t>
            </a:r>
          </a:p>
          <a:p>
            <a:endParaRPr lang="en-US" dirty="0"/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4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851246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Ethical aspects -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2BA41-DC79-D847-BF75-FEB532BE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6413"/>
            <a:ext cx="10851292" cy="426456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UAS operators are responsible to operate UAS in compliance with existing regulatory framework</a:t>
            </a:r>
          </a:p>
          <a:p>
            <a:r>
              <a:rPr lang="en-US" dirty="0"/>
              <a:t>On top of that, UAS operators are responsible for their actions therefore for entire flight operation, from take off till landing</a:t>
            </a:r>
          </a:p>
          <a:p>
            <a:r>
              <a:rPr lang="en-US" dirty="0"/>
              <a:t>UAS Operators are also responsible for data they collected during UAS operations</a:t>
            </a:r>
          </a:p>
          <a:p>
            <a:r>
              <a:rPr lang="en-US" dirty="0"/>
              <a:t>UAS operators should foresee potential hazard situations and take actions to avoid them</a:t>
            </a:r>
          </a:p>
          <a:p>
            <a:r>
              <a:rPr lang="en-US" dirty="0"/>
              <a:t>UAS operators are responsible to keep operational excellence at the highest possible standards</a:t>
            </a:r>
          </a:p>
          <a:p>
            <a:endParaRPr lang="en-US" dirty="0"/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4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299600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Ethical aspects - Respect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2BA41-DC79-D847-BF75-FEB532BE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6413"/>
            <a:ext cx="10851292" cy="4264565"/>
          </a:xfrm>
        </p:spPr>
        <p:txBody>
          <a:bodyPr>
            <a:normAutofit/>
          </a:bodyPr>
          <a:lstStyle/>
          <a:p>
            <a:r>
              <a:rPr lang="en-US" dirty="0"/>
              <a:t>UAS operators must operate UAS with respect to other stakeholders</a:t>
            </a:r>
          </a:p>
          <a:p>
            <a:r>
              <a:rPr lang="en-US" dirty="0"/>
              <a:t>Distance from 3</a:t>
            </a:r>
            <a:r>
              <a:rPr lang="en-US" baseline="30000" dirty="0"/>
              <a:t>rd</a:t>
            </a:r>
            <a:r>
              <a:rPr lang="en-US" dirty="0"/>
              <a:t> party persons or property</a:t>
            </a:r>
          </a:p>
          <a:p>
            <a:r>
              <a:rPr lang="en-US" dirty="0"/>
              <a:t>Noise  </a:t>
            </a:r>
          </a:p>
          <a:p>
            <a:r>
              <a:rPr lang="en-US" dirty="0"/>
              <a:t>Privacy when taking footage</a:t>
            </a:r>
          </a:p>
          <a:p>
            <a:r>
              <a:rPr lang="en-US" dirty="0"/>
              <a:t>Overall safety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4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160799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DC73-FA60-3542-8388-E73D534C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022"/>
            <a:ext cx="10515600" cy="873666"/>
          </a:xfrm>
        </p:spPr>
        <p:txBody>
          <a:bodyPr/>
          <a:lstStyle/>
          <a:p>
            <a:r>
              <a:rPr lang="en-US" dirty="0"/>
              <a:t>Ethical aspects -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2BA41-DC79-D847-BF75-FEB532BE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6413"/>
            <a:ext cx="10851292" cy="4264565"/>
          </a:xfrm>
        </p:spPr>
        <p:txBody>
          <a:bodyPr>
            <a:normAutofit/>
          </a:bodyPr>
          <a:lstStyle/>
          <a:p>
            <a:r>
              <a:rPr lang="en-US" dirty="0"/>
              <a:t>UAS operators must prioritize safety over all other aspects</a:t>
            </a:r>
          </a:p>
          <a:p>
            <a:r>
              <a:rPr lang="en-US" dirty="0"/>
              <a:t>Every flight has to be briefed with respect to safety</a:t>
            </a:r>
          </a:p>
          <a:p>
            <a:r>
              <a:rPr lang="en-US" dirty="0"/>
              <a:t>The way UAS is being used should be within limits</a:t>
            </a:r>
          </a:p>
          <a:p>
            <a:r>
              <a:rPr lang="en-US" dirty="0"/>
              <a:t>Regular maintenance</a:t>
            </a:r>
          </a:p>
          <a:p>
            <a:r>
              <a:rPr lang="en-US" dirty="0"/>
              <a:t>Regular training</a:t>
            </a:r>
          </a:p>
          <a:p>
            <a:r>
              <a:rPr lang="en-US" dirty="0"/>
              <a:t>No “funny” hazards</a:t>
            </a:r>
          </a:p>
          <a:p>
            <a:r>
              <a:rPr lang="en-US" dirty="0"/>
              <a:t>Sticking with safety procedures and practices – checklists, briefings etc.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32C79C2E-263F-7E41-8EB5-C003A19B1F4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77834" y="244887"/>
            <a:ext cx="2049780" cy="486410"/>
          </a:xfrm>
          <a:prstGeom prst="rect">
            <a:avLst/>
          </a:prstGeom>
          <a:ln/>
        </p:spPr>
      </p:pic>
      <p:pic>
        <p:nvPicPr>
          <p:cNvPr id="5" name="image8.jpg">
            <a:extLst>
              <a:ext uri="{FF2B5EF4-FFF2-40B4-BE49-F238E27FC236}">
                <a16:creationId xmlns:a16="http://schemas.microsoft.com/office/drawing/2014/main" id="{6B4B45A8-F8B5-794E-A1A1-CCA324C96D53}"/>
              </a:ext>
            </a:extLst>
          </p:cNvPr>
          <p:cNvPicPr/>
          <p:nvPr/>
        </p:nvPicPr>
        <p:blipFill>
          <a:blip r:embed="rId4"/>
          <a:srcRect l="24599"/>
          <a:stretch>
            <a:fillRect/>
          </a:stretch>
        </p:blipFill>
        <p:spPr>
          <a:xfrm>
            <a:off x="9755471" y="159162"/>
            <a:ext cx="2258695" cy="6578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931998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24F198D9CBAE4CBC532A1790B2CD47" ma:contentTypeVersion="13" ma:contentTypeDescription="Create a new document." ma:contentTypeScope="" ma:versionID="14e0c618a93f090cf705985872c980bc">
  <xsd:schema xmlns:xsd="http://www.w3.org/2001/XMLSchema" xmlns:xs="http://www.w3.org/2001/XMLSchema" xmlns:p="http://schemas.microsoft.com/office/2006/metadata/properties" xmlns:ns2="cb19ec72-e96d-46d9-a081-e6eae4181c74" xmlns:ns3="7d19165a-9782-448b-a356-e2cf26b568e9" targetNamespace="http://schemas.microsoft.com/office/2006/metadata/properties" ma:root="true" ma:fieldsID="c97e70dab08172008f981a0fc649163c" ns2:_="" ns3:_="">
    <xsd:import namespace="cb19ec72-e96d-46d9-a081-e6eae4181c74"/>
    <xsd:import namespace="7d19165a-9782-448b-a356-e2cf26b568e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9ec72-e96d-46d9-a081-e6eae4181c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19165a-9782-448b-a356-e2cf26b568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BACFEF-82C5-42C3-A8D3-6288295813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4A9166-A99F-4E92-B945-7D5381C9C1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19ec72-e96d-46d9-a081-e6eae4181c74"/>
    <ds:schemaRef ds:uri="7d19165a-9782-448b-a356-e2cf26b568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8D0D4C-E0DE-4A12-B0CA-6B28439D807D}">
  <ds:schemaRefs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7d19165a-9782-448b-a356-e2cf26b568e9"/>
    <ds:schemaRef ds:uri="cb19ec72-e96d-46d9-a081-e6eae4181c7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381</Words>
  <Application>Microsoft Office PowerPoint</Application>
  <PresentationFormat>Widescreen</PresentationFormat>
  <Paragraphs>67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Module 2  UAS - Intro</vt:lpstr>
      <vt:lpstr>Ethical aspects of UAS operations</vt:lpstr>
      <vt:lpstr>Ethical aspects of UAS operations</vt:lpstr>
      <vt:lpstr>Ethical aspects of UAS operations</vt:lpstr>
      <vt:lpstr>Ethical aspects of UAS operations</vt:lpstr>
      <vt:lpstr>Ethical aspects - Freedom</vt:lpstr>
      <vt:lpstr>Ethical aspects - Responsibility</vt:lpstr>
      <vt:lpstr>Ethical aspects - Respect</vt:lpstr>
      <vt:lpstr>Ethical aspects - Safety</vt:lpstr>
      <vt:lpstr>Legal aspects – Regulatory framework</vt:lpstr>
      <vt:lpstr>Legal aspects – Regulatory framework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Drones and HW</dc:title>
  <dc:creator>Jiri Karpeta</dc:creator>
  <cp:lastModifiedBy>Jiri Karpeta</cp:lastModifiedBy>
  <cp:revision>7</cp:revision>
  <dcterms:created xsi:type="dcterms:W3CDTF">2021-04-29T05:39:49Z</dcterms:created>
  <dcterms:modified xsi:type="dcterms:W3CDTF">2021-08-17T04:55:16Z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0x0101003C24F198D9CBAE4CBC532A1790B2CD47</vt:lpwstr>
  </property>
</Properties>
</file>