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357" r:id="rId5"/>
    <p:sldId id="329" r:id="rId6"/>
    <p:sldId id="333" r:id="rId7"/>
    <p:sldId id="332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85A9C-0486-1542-8569-1C889034ADCD}" v="1" dt="2021-08-13T16:55:34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ri Karpeta" userId="015674b4-6439-4a95-a27b-5c03d780a9a9" providerId="ADAL" clId="{50285A9C-0486-1542-8569-1C889034ADCD}"/>
    <pc:docChg chg="addSld delSld modSld">
      <pc:chgData name="Jiri Karpeta" userId="015674b4-6439-4a95-a27b-5c03d780a9a9" providerId="ADAL" clId="{50285A9C-0486-1542-8569-1C889034ADCD}" dt="2021-08-13T16:57:17.104" v="33" actId="2696"/>
      <pc:docMkLst>
        <pc:docMk/>
      </pc:docMkLst>
      <pc:sldChg chg="del">
        <pc:chgData name="Jiri Karpeta" userId="015674b4-6439-4a95-a27b-5c03d780a9a9" providerId="ADAL" clId="{50285A9C-0486-1542-8569-1C889034ADCD}" dt="2021-08-13T16:56:19.509" v="21" actId="2696"/>
        <pc:sldMkLst>
          <pc:docMk/>
          <pc:sldMk cId="1733210619" sldId="256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4080322780" sldId="258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408254516" sldId="279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243456892" sldId="280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146227141" sldId="281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442650373" sldId="282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866802135" sldId="283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2571720797" sldId="284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4265944270" sldId="285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4140670847" sldId="286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520217383" sldId="287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2335365322" sldId="288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632044316" sldId="289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395344524" sldId="290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873600223" sldId="291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48838320" sldId="292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64214601" sldId="293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236564514" sldId="294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44020794" sldId="295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599086567" sldId="296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616247415" sldId="297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4165209284" sldId="298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714201145" sldId="299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786579019" sldId="300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522849344" sldId="302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580738322" sldId="303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893644228" sldId="304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314256808" sldId="305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671197794" sldId="306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740941284" sldId="307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2355139772" sldId="308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345706573" sldId="309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2770540348" sldId="310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345316249" sldId="311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475698267" sldId="312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765796928" sldId="313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052484660" sldId="314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65788166" sldId="315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902103708" sldId="316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2828398562" sldId="317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967194298" sldId="318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80271334" sldId="319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65245623" sldId="320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047223108" sldId="321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2603200550" sldId="322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891848722" sldId="323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132541501" sldId="324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4108729956" sldId="325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2847124241" sldId="326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792884346" sldId="327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3317185423" sldId="328"/>
        </pc:sldMkLst>
      </pc:sldChg>
      <pc:sldChg chg="modSp mod">
        <pc:chgData name="Jiri Karpeta" userId="015674b4-6439-4a95-a27b-5c03d780a9a9" providerId="ADAL" clId="{50285A9C-0486-1542-8569-1C889034ADCD}" dt="2021-08-13T16:56:55.451" v="32" actId="20577"/>
        <pc:sldMkLst>
          <pc:docMk/>
          <pc:sldMk cId="3845380289" sldId="329"/>
        </pc:sldMkLst>
        <pc:spChg chg="mod">
          <ac:chgData name="Jiri Karpeta" userId="015674b4-6439-4a95-a27b-5c03d780a9a9" providerId="ADAL" clId="{50285A9C-0486-1542-8569-1C889034ADCD}" dt="2021-08-13T16:56:55.451" v="32" actId="20577"/>
          <ac:spMkLst>
            <pc:docMk/>
            <pc:sldMk cId="3845380289" sldId="329"/>
            <ac:spMk id="2" creationId="{DF12DC73-FA60-3542-8388-E73D534CDE9C}"/>
          </ac:spMkLst>
        </pc:spChg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725761033" sldId="330"/>
        </pc:sldMkLst>
      </pc:sldChg>
      <pc:sldChg chg="del">
        <pc:chgData name="Jiri Karpeta" userId="015674b4-6439-4a95-a27b-5c03d780a9a9" providerId="ADAL" clId="{50285A9C-0486-1542-8569-1C889034ADCD}" dt="2021-08-13T16:56:43.636" v="22" actId="2696"/>
        <pc:sldMkLst>
          <pc:docMk/>
          <pc:sldMk cId="181910035" sldId="331"/>
        </pc:sldMkLst>
      </pc:sldChg>
      <pc:sldChg chg="del">
        <pc:chgData name="Jiri Karpeta" userId="015674b4-6439-4a95-a27b-5c03d780a9a9" providerId="ADAL" clId="{50285A9C-0486-1542-8569-1C889034ADCD}" dt="2021-08-13T16:57:17.104" v="33" actId="2696"/>
        <pc:sldMkLst>
          <pc:docMk/>
          <pc:sldMk cId="2967433047" sldId="349"/>
        </pc:sldMkLst>
      </pc:sldChg>
      <pc:sldChg chg="del">
        <pc:chgData name="Jiri Karpeta" userId="015674b4-6439-4a95-a27b-5c03d780a9a9" providerId="ADAL" clId="{50285A9C-0486-1542-8569-1C889034ADCD}" dt="2021-08-13T16:57:17.104" v="33" actId="2696"/>
        <pc:sldMkLst>
          <pc:docMk/>
          <pc:sldMk cId="89067140" sldId="350"/>
        </pc:sldMkLst>
      </pc:sldChg>
      <pc:sldChg chg="del">
        <pc:chgData name="Jiri Karpeta" userId="015674b4-6439-4a95-a27b-5c03d780a9a9" providerId="ADAL" clId="{50285A9C-0486-1542-8569-1C889034ADCD}" dt="2021-08-13T16:57:17.104" v="33" actId="2696"/>
        <pc:sldMkLst>
          <pc:docMk/>
          <pc:sldMk cId="2851246704" sldId="351"/>
        </pc:sldMkLst>
      </pc:sldChg>
      <pc:sldChg chg="del">
        <pc:chgData name="Jiri Karpeta" userId="015674b4-6439-4a95-a27b-5c03d780a9a9" providerId="ADAL" clId="{50285A9C-0486-1542-8569-1C889034ADCD}" dt="2021-08-13T16:57:17.104" v="33" actId="2696"/>
        <pc:sldMkLst>
          <pc:docMk/>
          <pc:sldMk cId="3299600204" sldId="352"/>
        </pc:sldMkLst>
      </pc:sldChg>
      <pc:sldChg chg="del">
        <pc:chgData name="Jiri Karpeta" userId="015674b4-6439-4a95-a27b-5c03d780a9a9" providerId="ADAL" clId="{50285A9C-0486-1542-8569-1C889034ADCD}" dt="2021-08-13T16:57:17.104" v="33" actId="2696"/>
        <pc:sldMkLst>
          <pc:docMk/>
          <pc:sldMk cId="4160799656" sldId="353"/>
        </pc:sldMkLst>
      </pc:sldChg>
      <pc:sldChg chg="del">
        <pc:chgData name="Jiri Karpeta" userId="015674b4-6439-4a95-a27b-5c03d780a9a9" providerId="ADAL" clId="{50285A9C-0486-1542-8569-1C889034ADCD}" dt="2021-08-13T16:57:17.104" v="33" actId="2696"/>
        <pc:sldMkLst>
          <pc:docMk/>
          <pc:sldMk cId="1931998990" sldId="354"/>
        </pc:sldMkLst>
      </pc:sldChg>
      <pc:sldChg chg="del">
        <pc:chgData name="Jiri Karpeta" userId="015674b4-6439-4a95-a27b-5c03d780a9a9" providerId="ADAL" clId="{50285A9C-0486-1542-8569-1C889034ADCD}" dt="2021-08-13T16:57:17.104" v="33" actId="2696"/>
        <pc:sldMkLst>
          <pc:docMk/>
          <pc:sldMk cId="508559635" sldId="355"/>
        </pc:sldMkLst>
      </pc:sldChg>
      <pc:sldChg chg="del">
        <pc:chgData name="Jiri Karpeta" userId="015674b4-6439-4a95-a27b-5c03d780a9a9" providerId="ADAL" clId="{50285A9C-0486-1542-8569-1C889034ADCD}" dt="2021-08-13T16:57:17.104" v="33" actId="2696"/>
        <pc:sldMkLst>
          <pc:docMk/>
          <pc:sldMk cId="1303039684" sldId="356"/>
        </pc:sldMkLst>
      </pc:sldChg>
      <pc:sldChg chg="modSp add mod setBg">
        <pc:chgData name="Jiri Karpeta" userId="015674b4-6439-4a95-a27b-5c03d780a9a9" providerId="ADAL" clId="{50285A9C-0486-1542-8569-1C889034ADCD}" dt="2021-08-13T16:55:55.400" v="20" actId="20577"/>
        <pc:sldMkLst>
          <pc:docMk/>
          <pc:sldMk cId="2664804291" sldId="357"/>
        </pc:sldMkLst>
        <pc:spChg chg="mod">
          <ac:chgData name="Jiri Karpeta" userId="015674b4-6439-4a95-a27b-5c03d780a9a9" providerId="ADAL" clId="{50285A9C-0486-1542-8569-1C889034ADCD}" dt="2021-08-13T16:55:55.400" v="20" actId="20577"/>
          <ac:spMkLst>
            <pc:docMk/>
            <pc:sldMk cId="2664804291" sldId="357"/>
            <ac:spMk id="3" creationId="{50E75386-93F1-304C-A196-2C81FBD661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43446-F90F-1742-9F49-1C0CE484585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62A82-15EA-C24E-9AC7-4E548122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4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2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86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40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6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0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27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1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02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6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10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17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11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92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7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E862-586C-1C43-B50B-F151EDF7C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B1DE0-8998-9342-BB50-326516DFB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58511-9ABA-8241-A1D9-FAE0A4C1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81FCE-580C-6542-A3C6-4AC039A6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01DCC-AEF6-A84F-AB60-70E73E97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F7E2-900F-1F48-99EA-85A403AD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3DAA5-D337-E246-A87B-8F2B40FB3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4A245-0672-0541-B5A1-675BA398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3A31D-4499-0445-8960-53F359B5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0A72A-E2AC-2349-B956-89795611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7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E3D94-4289-604F-BC1A-760952B31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D98DB-D90B-9E45-9329-EF2810EB1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D78-8E99-854A-82AE-4E7AE1FC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74F07-82CE-734F-A059-9550508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FFD1F-B278-6845-9B6A-C1C34CAE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98A7-D899-0143-8E26-F0776578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62EB-817E-DF43-B41D-D7B559051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B6720-B4B8-C54E-B2CF-7F611A51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11A07-CA18-2945-8CCA-EF2C1BA9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11D8D-B5D2-634E-A970-462BBDDE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01E2-BA82-FB4F-9797-885909C5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C9901-82CC-804A-9A34-313D6FE21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4497B-528B-EB49-BAA7-CD4318FC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33647-A259-F746-9B97-8999D0D0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C01E1-6410-C04C-8274-BF0B8F36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3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5575-F058-4041-A755-13B395B6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FA3C-1009-9141-9117-92379E66D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944AE-3408-B546-9F00-1579D49B8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C4491-8879-B04F-9BEE-DAB48E45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D87AF-CE44-1545-8C67-57A8734C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88E19-3B51-404E-970E-90104F80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7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90F8-5DE8-E54E-9E6D-26E54E94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6D3CD-352C-7E4B-805B-C6F85F70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0D6E6-29F8-0E4D-A688-1D61E6F4F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1B310-CE14-E64D-AB20-58D4C27D5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CBA37-A7D1-1D4E-8AB0-B50C0421F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9752D4-A83D-BD47-9174-4475A8CB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A1DE26-936E-EC4F-8FE7-057CD8C3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E3F39-3707-504A-9D3A-9060510A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4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E2C0-29CB-9548-9B9E-4AFF3725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F0B47-EC53-F349-8280-001044F9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67341-F89F-8A47-ACBD-6B29F532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4F0A4-1F58-D74F-B449-E0FB2BE8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1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38855-91E2-6D43-B31C-5E02334D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0EF18-5D11-AB45-9915-D0921FFD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8AB3C-45B7-0943-AD2E-97D425A1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7D63-51A6-724B-B8C7-190190A8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F156B-52B9-FC44-8EB7-AFBB79A0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8566F-3BF1-A346-ABF7-D793E6D0B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86C94-3A7C-BF49-80BE-247F2788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5EBC3-A497-F749-902B-7ABFAFFC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10E93-9C54-DC45-BC41-ADC55F56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3EB6-22C7-0248-8C2E-E7938CC2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BFBFE-CEF7-374C-8C49-3F0478CBA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27F57-C5FB-4740-BE11-15DC3E1D6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A0282-4956-DE4F-82FD-021A274E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A9F83-558C-7C4F-9D2A-864D9B19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9C054-2CF9-8D4D-9522-F0289FA2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3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C37EF8-3A18-9E48-9600-1CA128C4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C7707-0D96-974B-B3B3-416AC7FC4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CA25B-1497-2142-A933-264F7CAE3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B166E-D9C4-654B-8DAA-45D8E2580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C7BEA-8BA6-9B48-82EA-A2E927666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38E9-B30C-4343-B79B-B1224B2A4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UAS -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75386-93F1-304C-A196-2C81FBD66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734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Part 2.</a:t>
            </a:r>
            <a:r>
              <a:rPr lang="cs-CZ" sz="3600"/>
              <a:t>5</a:t>
            </a:r>
            <a:endParaRPr lang="en-US" sz="3600" dirty="0"/>
          </a:p>
          <a:p>
            <a:r>
              <a:rPr lang="en-US" sz="3600" dirty="0"/>
              <a:t>Business Scenarios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BD1480C9-5F35-7C4C-88D9-1A709A7E711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0FA0EDC3-C941-2D48-9E79-FE433B805C0F}"/>
              </a:ext>
            </a:extLst>
          </p:cNvPr>
          <p:cNvPicPr/>
          <p:nvPr/>
        </p:nvPicPr>
        <p:blipFill>
          <a:blip r:embed="rId3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6480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– SAR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79874" name="Picture 2">
            <a:extLst>
              <a:ext uri="{FF2B5EF4-FFF2-40B4-BE49-F238E27FC236}">
                <a16:creationId xmlns:a16="http://schemas.microsoft.com/office/drawing/2014/main" id="{A64925D8-10D8-E44F-8E7E-AC968310F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11" y="2348548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1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–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Goods transportation</a:t>
            </a:r>
          </a:p>
          <a:p>
            <a:r>
              <a:rPr lang="en-US" dirty="0"/>
              <a:t>Last mile or non urban areas</a:t>
            </a:r>
          </a:p>
          <a:p>
            <a:r>
              <a:rPr lang="en-US" dirty="0"/>
              <a:t>Need fully autonomous operation</a:t>
            </a:r>
          </a:p>
          <a:p>
            <a:r>
              <a:rPr lang="en-US" dirty="0"/>
              <a:t>Inventory</a:t>
            </a:r>
          </a:p>
          <a:p>
            <a:r>
              <a:rPr lang="en-US" dirty="0"/>
              <a:t>Need regulatory support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5117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– Logistics delivery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81922" name="Picture 2" descr="DHL and Ehang Partner on Drone Deliveries in China » UAV DACH e.V.">
            <a:extLst>
              <a:ext uri="{FF2B5EF4-FFF2-40B4-BE49-F238E27FC236}">
                <a16:creationId xmlns:a16="http://schemas.microsoft.com/office/drawing/2014/main" id="{CBB8BA45-6EC0-F142-BE5C-3DE5F7F97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4" y="2331548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Your food delivery drone is on its way">
            <a:extLst>
              <a:ext uri="{FF2B5EF4-FFF2-40B4-BE49-F238E27FC236}">
                <a16:creationId xmlns:a16="http://schemas.microsoft.com/office/drawing/2014/main" id="{F238FEE4-711D-7347-9856-ABEE3276F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45" y="2331548"/>
            <a:ext cx="6584787" cy="37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89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– Logistics inventory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5F7A7A-DEFA-694D-ACEA-A129C025F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55" y="2458994"/>
            <a:ext cx="5458637" cy="3064647"/>
          </a:xfrm>
          <a:prstGeom prst="rect">
            <a:avLst/>
          </a:prstGeom>
        </p:spPr>
      </p:pic>
      <p:pic>
        <p:nvPicPr>
          <p:cNvPr id="82946" name="Picture 2">
            <a:extLst>
              <a:ext uri="{FF2B5EF4-FFF2-40B4-BE49-F238E27FC236}">
                <a16:creationId xmlns:a16="http://schemas.microsoft.com/office/drawing/2014/main" id="{F9D9EF68-759F-6B40-B068-10717F65C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10" y="2458994"/>
            <a:ext cx="5202060" cy="308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68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–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Precise agriculture</a:t>
            </a:r>
          </a:p>
          <a:p>
            <a:r>
              <a:rPr lang="en-US" dirty="0"/>
              <a:t>Green, selective approach</a:t>
            </a:r>
          </a:p>
          <a:p>
            <a:r>
              <a:rPr lang="en-US" dirty="0"/>
              <a:t>Plants health monitoring</a:t>
            </a:r>
          </a:p>
          <a:p>
            <a:r>
              <a:rPr lang="en-US" dirty="0"/>
              <a:t>Multispectral cameras, LIDARs</a:t>
            </a:r>
          </a:p>
          <a:p>
            <a:r>
              <a:rPr lang="en-US" dirty="0"/>
              <a:t>Erosion measuring</a:t>
            </a:r>
          </a:p>
          <a:p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4248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– Agriculture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84994" name="Picture 2" descr="UAVs used in precision agriculture [76, 77]. | Download Scientific Diagram">
            <a:extLst>
              <a:ext uri="{FF2B5EF4-FFF2-40B4-BE49-F238E27FC236}">
                <a16:creationId xmlns:a16="http://schemas.microsoft.com/office/drawing/2014/main" id="{749D7FA1-30BB-6741-9374-745BB5948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15" y="2348548"/>
            <a:ext cx="5885285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Future of Making Things: How drones will benefit the Agricultural sector •  ATG USA">
            <a:extLst>
              <a:ext uri="{FF2B5EF4-FFF2-40B4-BE49-F238E27FC236}">
                <a16:creationId xmlns:a16="http://schemas.microsoft.com/office/drawing/2014/main" id="{C625C569-8EF2-6E4D-A2FF-9C780D69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62" y="2348548"/>
            <a:ext cx="5741123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87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– Solar panel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Detection of solar panel degradation</a:t>
            </a:r>
          </a:p>
          <a:p>
            <a:r>
              <a:rPr lang="en-US" dirty="0"/>
              <a:t>Fast monitoring for big power sites</a:t>
            </a:r>
          </a:p>
          <a:p>
            <a:r>
              <a:rPr lang="en-US" dirty="0"/>
              <a:t>Repeatable measuring</a:t>
            </a:r>
          </a:p>
          <a:p>
            <a:r>
              <a:rPr lang="en-US" dirty="0"/>
              <a:t>Optimal light conditions</a:t>
            </a:r>
          </a:p>
          <a:p>
            <a:r>
              <a:rPr lang="en-US" dirty="0"/>
              <a:t>Thermo cameras, LIDARs</a:t>
            </a:r>
          </a:p>
          <a:p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6456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– Solar panel inspection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87044" name="Picture 4" descr="ABJ Case Study: 10MW Solar Panel Inspection in India | ABJ Drone">
            <a:extLst>
              <a:ext uri="{FF2B5EF4-FFF2-40B4-BE49-F238E27FC236}">
                <a16:creationId xmlns:a16="http://schemas.microsoft.com/office/drawing/2014/main" id="{9B8378DB-93C3-DD4D-8FA4-BA883CDC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76413"/>
            <a:ext cx="5622325" cy="46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 descr="📸 Thermodiagnosis of photovoltaic ⚡ power plants with infrared camera for  UAV">
            <a:extLst>
              <a:ext uri="{FF2B5EF4-FFF2-40B4-BE49-F238E27FC236}">
                <a16:creationId xmlns:a16="http://schemas.microsoft.com/office/drawing/2014/main" id="{F9865707-1121-F940-BE2A-B0733AEAD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1" y="1776413"/>
            <a:ext cx="5469925" cy="46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6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– Pipelines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Detection of heat leakage</a:t>
            </a:r>
          </a:p>
          <a:p>
            <a:r>
              <a:rPr lang="en-US" dirty="0"/>
              <a:t>Fast monitoring for long pipelines</a:t>
            </a:r>
          </a:p>
          <a:p>
            <a:r>
              <a:rPr lang="en-US" dirty="0"/>
              <a:t>Repeatable measuring</a:t>
            </a:r>
          </a:p>
          <a:p>
            <a:r>
              <a:rPr lang="en-US" dirty="0"/>
              <a:t>Optimal conditions at night or low temperatures</a:t>
            </a:r>
          </a:p>
          <a:p>
            <a:r>
              <a:rPr lang="en-US" dirty="0"/>
              <a:t>Thermo cameras, LIDARs</a:t>
            </a:r>
          </a:p>
          <a:p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31760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</a:t>
            </a:r>
            <a:r>
              <a:rPr lang="en-US"/>
              <a:t>– Pipeline </a:t>
            </a:r>
            <a:r>
              <a:rPr lang="en-US" dirty="0"/>
              <a:t>inspection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89090" name="Picture 2" descr="📸 Pipeline inspection with UAV thermal camera">
            <a:extLst>
              <a:ext uri="{FF2B5EF4-FFF2-40B4-BE49-F238E27FC236}">
                <a16:creationId xmlns:a16="http://schemas.microsoft.com/office/drawing/2014/main" id="{93A93526-758B-C94C-822E-6EA233E88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90" y="2049466"/>
            <a:ext cx="5480565" cy="43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0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Business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Civil businesses started to explore UAS capabilities</a:t>
            </a:r>
          </a:p>
          <a:p>
            <a:r>
              <a:rPr lang="en-US" dirty="0"/>
              <a:t>UAV – just vehicle</a:t>
            </a:r>
          </a:p>
          <a:p>
            <a:r>
              <a:rPr lang="en-US" dirty="0"/>
              <a:t>UAS – entire system, including sensors, ground station etc.</a:t>
            </a:r>
          </a:p>
          <a:p>
            <a:r>
              <a:rPr lang="en-US" dirty="0"/>
              <a:t>RPAS – Remotely piloted aircraft system = UAS</a:t>
            </a:r>
          </a:p>
          <a:p>
            <a:r>
              <a:rPr lang="en-US" dirty="0"/>
              <a:t>UAS got much cheaper than military products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4538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- Photogrammetry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Cheap way how to get images of targeted area</a:t>
            </a:r>
          </a:p>
          <a:p>
            <a:r>
              <a:rPr lang="en-US" dirty="0"/>
              <a:t>Additional information about GPS position and Altitude for every image</a:t>
            </a:r>
          </a:p>
          <a:p>
            <a:r>
              <a:rPr lang="en-US" dirty="0"/>
              <a:t>Software tools to put images together and build 3D or 2D model</a:t>
            </a:r>
          </a:p>
          <a:p>
            <a:r>
              <a:rPr lang="en-US" dirty="0"/>
              <a:t>Orthophoto imagery</a:t>
            </a:r>
          </a:p>
          <a:p>
            <a:r>
              <a:rPr lang="en-US" dirty="0"/>
              <a:t>Align final imagery to the real coordinates model – enables measuring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8296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- Photogrammetry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72706" name="Picture 2" descr="uav photogrammetry software Archives - AltiGator Drone &amp;amp; UAV Technologies">
            <a:extLst>
              <a:ext uri="{FF2B5EF4-FFF2-40B4-BE49-F238E27FC236}">
                <a16:creationId xmlns:a16="http://schemas.microsoft.com/office/drawing/2014/main" id="{F2AC6109-4A22-2F46-A599-7792494F5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7" y="2113004"/>
            <a:ext cx="5659173" cy="350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UAV Photogrammetry Software: What Should You Know Before Buying? | GIM  International">
            <a:extLst>
              <a:ext uri="{FF2B5EF4-FFF2-40B4-BE49-F238E27FC236}">
                <a16:creationId xmlns:a16="http://schemas.microsoft.com/office/drawing/2014/main" id="{A7188F36-619A-6B4C-82E1-EC9E457E5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13003"/>
            <a:ext cx="5842573" cy="35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7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– Video capturing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New areal techniques to get action videos</a:t>
            </a:r>
          </a:p>
          <a:p>
            <a:r>
              <a:rPr lang="en-US" dirty="0"/>
              <a:t>concept of flying camera</a:t>
            </a:r>
          </a:p>
          <a:p>
            <a:r>
              <a:rPr lang="en-US" dirty="0"/>
              <a:t>sport events, documentaries, news etc...</a:t>
            </a:r>
          </a:p>
          <a:p>
            <a:r>
              <a:rPr lang="en-US" dirty="0"/>
              <a:t>private footage from holidays...</a:t>
            </a:r>
          </a:p>
          <a:p>
            <a:r>
              <a:rPr lang="en-US" dirty="0"/>
              <a:t>high quality cameras – 4K</a:t>
            </a:r>
          </a:p>
          <a:p>
            <a:r>
              <a:rPr lang="en-US" dirty="0"/>
              <a:t>camera stabilization is key feature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938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– Video capturing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75778" name="Picture 2" descr="The 7 Best Drones for Filmmakers | B&amp;amp;H Explora">
            <a:extLst>
              <a:ext uri="{FF2B5EF4-FFF2-40B4-BE49-F238E27FC236}">
                <a16:creationId xmlns:a16="http://schemas.microsoft.com/office/drawing/2014/main" id="{2DF2353F-B5A5-8546-AA61-E9B9DA62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8" y="2520779"/>
            <a:ext cx="5579762" cy="31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 descr="6 Best Follow Me Drones (With Video Comparisons) 2020 - DJI Guides">
            <a:extLst>
              <a:ext uri="{FF2B5EF4-FFF2-40B4-BE49-F238E27FC236}">
                <a16:creationId xmlns:a16="http://schemas.microsoft.com/office/drawing/2014/main" id="{FABDEDC8-3DDF-4A44-8434-947CF5C00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40" y="2520779"/>
            <a:ext cx="5718758" cy="31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4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–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Ability to follow patrol track</a:t>
            </a:r>
          </a:p>
          <a:p>
            <a:r>
              <a:rPr lang="en-US" dirty="0"/>
              <a:t>Combination of optical and thermo cameras </a:t>
            </a:r>
          </a:p>
          <a:p>
            <a:r>
              <a:rPr lang="en-US" dirty="0"/>
              <a:t>Long range – industrial infrastructure like lines, pipes, roads ...</a:t>
            </a:r>
          </a:p>
          <a:p>
            <a:r>
              <a:rPr lang="en-US" dirty="0"/>
              <a:t>Short range – buildings, facilities, fields ...</a:t>
            </a:r>
          </a:p>
          <a:p>
            <a:r>
              <a:rPr lang="en-US" dirty="0" err="1"/>
              <a:t>Multirotors</a:t>
            </a:r>
            <a:r>
              <a:rPr lang="en-US" dirty="0"/>
              <a:t>, fixed wings, hybrid VTOLs</a:t>
            </a:r>
          </a:p>
          <a:p>
            <a:r>
              <a:rPr lang="en-US" dirty="0"/>
              <a:t>Real time action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67326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– Surveillance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77826" name="Picture 2" descr="Drone Gimbal for surveillance, facility inspection, GIS and fillming,  custom design">
            <a:extLst>
              <a:ext uri="{FF2B5EF4-FFF2-40B4-BE49-F238E27FC236}">
                <a16:creationId xmlns:a16="http://schemas.microsoft.com/office/drawing/2014/main" id="{19A41FB7-49BD-1D4C-AFCD-665F38FE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0526"/>
            <a:ext cx="5159144" cy="36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Electric Powered 2 Hours Endurance VTOL Fixed Wing UAV Aerial Video  Surveillance 3D Survey Mapping Drone - Dr Techlove">
            <a:extLst>
              <a:ext uri="{FF2B5EF4-FFF2-40B4-BE49-F238E27FC236}">
                <a16:creationId xmlns:a16="http://schemas.microsoft.com/office/drawing/2014/main" id="{7B9CB9A3-8259-CA45-B4DD-7E7C8760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65" y="2420526"/>
            <a:ext cx="3620453" cy="362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1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Scenarios – Search and Rescue SAR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Ability to scan areas</a:t>
            </a:r>
          </a:p>
          <a:p>
            <a:r>
              <a:rPr lang="en-US" dirty="0"/>
              <a:t>Combination of optical and thermo cameras </a:t>
            </a:r>
          </a:p>
          <a:p>
            <a:r>
              <a:rPr lang="en-US" dirty="0"/>
              <a:t>Cell phone detectors, speakers</a:t>
            </a:r>
          </a:p>
          <a:p>
            <a:r>
              <a:rPr lang="en-US" dirty="0"/>
              <a:t>Short range – buildings, facilities, fields, sectors ...</a:t>
            </a:r>
          </a:p>
          <a:p>
            <a:r>
              <a:rPr lang="en-US" dirty="0" err="1"/>
              <a:t>Multirotors</a:t>
            </a:r>
            <a:r>
              <a:rPr lang="en-US" dirty="0"/>
              <a:t>, fixed wings, hybrid VTOLs</a:t>
            </a:r>
          </a:p>
          <a:p>
            <a:r>
              <a:rPr lang="en-US" dirty="0"/>
              <a:t>Real time action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2073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24F198D9CBAE4CBC532A1790B2CD47" ma:contentTypeVersion="13" ma:contentTypeDescription="Create a new document." ma:contentTypeScope="" ma:versionID="14e0c618a93f090cf705985872c980bc">
  <xsd:schema xmlns:xsd="http://www.w3.org/2001/XMLSchema" xmlns:xs="http://www.w3.org/2001/XMLSchema" xmlns:p="http://schemas.microsoft.com/office/2006/metadata/properties" xmlns:ns2="cb19ec72-e96d-46d9-a081-e6eae4181c74" xmlns:ns3="7d19165a-9782-448b-a356-e2cf26b568e9" targetNamespace="http://schemas.microsoft.com/office/2006/metadata/properties" ma:root="true" ma:fieldsID="c97e70dab08172008f981a0fc649163c" ns2:_="" ns3:_="">
    <xsd:import namespace="cb19ec72-e96d-46d9-a081-e6eae4181c74"/>
    <xsd:import namespace="7d19165a-9782-448b-a356-e2cf26b568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9ec72-e96d-46d9-a081-e6eae4181c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9165a-9782-448b-a356-e2cf26b56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D0C2FD-628E-41DF-BCD2-42C2D33CA8C6}">
  <ds:schemaRefs>
    <ds:schemaRef ds:uri="http://www.w3.org/XML/1998/namespace"/>
    <ds:schemaRef ds:uri="cb19ec72-e96d-46d9-a081-e6eae4181c74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7d19165a-9782-448b-a356-e2cf26b568e9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4FC68A-B99C-4A9A-A909-46954C33CD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19ec72-e96d-46d9-a081-e6eae4181c74"/>
    <ds:schemaRef ds:uri="7d19165a-9782-448b-a356-e2cf26b568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841809-4C45-4D3A-A20A-58E54D931C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399</Words>
  <Application>Microsoft Office PowerPoint</Application>
  <PresentationFormat>Widescreen</PresentationFormat>
  <Paragraphs>87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Module 2  UAS - Intro</vt:lpstr>
      <vt:lpstr>UAS – Business Scenarios</vt:lpstr>
      <vt:lpstr>UAS – Scenarios - Photogrammetry</vt:lpstr>
      <vt:lpstr>UAS – Scenarios - Photogrammetry</vt:lpstr>
      <vt:lpstr>UAS – Scenarios – Video capturing</vt:lpstr>
      <vt:lpstr>UAS – Scenarios – Video capturing</vt:lpstr>
      <vt:lpstr>UAS – Scenarios – Surveillance</vt:lpstr>
      <vt:lpstr>UAS – Scenarios – Surveillance</vt:lpstr>
      <vt:lpstr>UAS – Scenarios – Search and Rescue SAR</vt:lpstr>
      <vt:lpstr>UAS – Scenarios – SAR</vt:lpstr>
      <vt:lpstr>UAS – Scenarios – Logistics</vt:lpstr>
      <vt:lpstr>UAS – Scenarios – Logistics delivery</vt:lpstr>
      <vt:lpstr>UAS – Scenarios – Logistics inventory</vt:lpstr>
      <vt:lpstr>UAS – Scenarios – Agriculture</vt:lpstr>
      <vt:lpstr>UAS – Scenarios – Agriculture</vt:lpstr>
      <vt:lpstr>UAS – Scenarios – Solar panel inspection</vt:lpstr>
      <vt:lpstr>UAS – Scenarios – Solar panel inspection</vt:lpstr>
      <vt:lpstr>UAS – Scenarios – Pipelines inspection</vt:lpstr>
      <vt:lpstr>UAS – Scenarios – Pipeline inspection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Drones and HW</dc:title>
  <dc:creator>Jiri Karpeta</dc:creator>
  <cp:lastModifiedBy>Jiri Karpeta</cp:lastModifiedBy>
  <cp:revision>8</cp:revision>
  <dcterms:created xsi:type="dcterms:W3CDTF">2021-04-29T05:39:49Z</dcterms:created>
  <dcterms:modified xsi:type="dcterms:W3CDTF">2021-08-19T13:16:32Z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0x0101003C24F198D9CBAE4CBC532A1790B2CD47</vt:lpwstr>
  </property>
</Properties>
</file>