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57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1" r:id="rId19"/>
    <p:sldId id="330" r:id="rId20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4DD27-F283-6B4B-A761-71A1F0BF8D75}" v="1" dt="2021-08-13T16:52:29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ri Karpeta" userId="015674b4-6439-4a95-a27b-5c03d780a9a9" providerId="ADAL" clId="{0224DD27-F283-6B4B-A761-71A1F0BF8D75}"/>
    <pc:docChg chg="addSld delSld modSld sldOrd">
      <pc:chgData name="Jiri Karpeta" userId="015674b4-6439-4a95-a27b-5c03d780a9a9" providerId="ADAL" clId="{0224DD27-F283-6B4B-A761-71A1F0BF8D75}" dt="2021-08-13T16:55:06.200" v="25" actId="2696"/>
      <pc:docMkLst>
        <pc:docMk/>
      </pc:docMkLst>
      <pc:sldChg chg="del">
        <pc:chgData name="Jiri Karpeta" userId="015674b4-6439-4a95-a27b-5c03d780a9a9" providerId="ADAL" clId="{0224DD27-F283-6B4B-A761-71A1F0BF8D75}" dt="2021-08-13T16:52:33.898" v="1" actId="2696"/>
        <pc:sldMkLst>
          <pc:docMk/>
          <pc:sldMk cId="1733210619" sldId="256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4080322780" sldId="258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408254516" sldId="279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243456892" sldId="280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146227141" sldId="281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442650373" sldId="282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866802135" sldId="283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2571720797" sldId="284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4265944270" sldId="285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4140670847" sldId="286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520217383" sldId="287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2335365322" sldId="288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632044316" sldId="289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395344524" sldId="290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873600223" sldId="291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48838320" sldId="292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64214601" sldId="293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236564514" sldId="294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44020794" sldId="295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599086567" sldId="296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616247415" sldId="297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4165209284" sldId="298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714201145" sldId="299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786579019" sldId="300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522849344" sldId="302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580738322" sldId="303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893644228" sldId="304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314256808" sldId="305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671197794" sldId="306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740941284" sldId="307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2355139772" sldId="308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345706573" sldId="309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2770540348" sldId="310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345316249" sldId="311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475698267" sldId="312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1765796928" sldId="313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052484660" sldId="314"/>
        </pc:sldMkLst>
      </pc:sldChg>
      <pc:sldChg chg="del">
        <pc:chgData name="Jiri Karpeta" userId="015674b4-6439-4a95-a27b-5c03d780a9a9" providerId="ADAL" clId="{0224DD27-F283-6B4B-A761-71A1F0BF8D75}" dt="2021-08-13T16:53:27.068" v="23" actId="2696"/>
        <pc:sldMkLst>
          <pc:docMk/>
          <pc:sldMk cId="365788166" sldId="315"/>
        </pc:sldMkLst>
      </pc:sldChg>
      <pc:sldChg chg="ord">
        <pc:chgData name="Jiri Karpeta" userId="015674b4-6439-4a95-a27b-5c03d780a9a9" providerId="ADAL" clId="{0224DD27-F283-6B4B-A761-71A1F0BF8D75}" dt="2021-08-13T16:54:04.915" v="24" actId="20578"/>
        <pc:sldMkLst>
          <pc:docMk/>
          <pc:sldMk cId="80271334" sldId="319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845380289" sldId="329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1577372179" sldId="332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782966039" sldId="333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89380190" sldId="334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1533147572" sldId="335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1867326909" sldId="336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981211835" sldId="337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820734062" sldId="338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016515880" sldId="339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4251177144" sldId="340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196891181" sldId="341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610568683" sldId="342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842488692" sldId="343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980587817" sldId="344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2764563922" sldId="345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027565427" sldId="346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2931760353" sldId="347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4059407721" sldId="348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2967433047" sldId="349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89067140" sldId="350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2851246704" sldId="351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3299600204" sldId="352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4160799656" sldId="353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1931998990" sldId="354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508559635" sldId="355"/>
        </pc:sldMkLst>
      </pc:sldChg>
      <pc:sldChg chg="del">
        <pc:chgData name="Jiri Karpeta" userId="015674b4-6439-4a95-a27b-5c03d780a9a9" providerId="ADAL" clId="{0224DD27-F283-6B4B-A761-71A1F0BF8D75}" dt="2021-08-13T16:55:06.200" v="25" actId="2696"/>
        <pc:sldMkLst>
          <pc:docMk/>
          <pc:sldMk cId="1303039684" sldId="356"/>
        </pc:sldMkLst>
      </pc:sldChg>
      <pc:sldChg chg="modSp add mod setBg">
        <pc:chgData name="Jiri Karpeta" userId="015674b4-6439-4a95-a27b-5c03d780a9a9" providerId="ADAL" clId="{0224DD27-F283-6B4B-A761-71A1F0BF8D75}" dt="2021-08-13T16:52:58.052" v="22" actId="20577"/>
        <pc:sldMkLst>
          <pc:docMk/>
          <pc:sldMk cId="3026127163" sldId="357"/>
        </pc:sldMkLst>
        <pc:spChg chg="mod">
          <ac:chgData name="Jiri Karpeta" userId="015674b4-6439-4a95-a27b-5c03d780a9a9" providerId="ADAL" clId="{0224DD27-F283-6B4B-A761-71A1F0BF8D75}" dt="2021-08-13T16:52:58.052" v="22" actId="20577"/>
          <ac:spMkLst>
            <pc:docMk/>
            <pc:sldMk cId="3026127163" sldId="357"/>
            <ac:spMk id="3" creationId="{50E75386-93F1-304C-A196-2C81FBD661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3446-F90F-1742-9F49-1C0CE484585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A82-15EA-C24E-9AC7-4E548122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7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862-586C-1C43-B50B-F151EDF7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B1DE0-8998-9342-BB50-326516DF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8511-9ABA-8241-A1D9-FAE0A4C1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1FCE-580C-6542-A3C6-4AC039A6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1DCC-AEF6-A84F-AB60-70E73E97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F7E2-900F-1F48-99EA-85A403AD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3DAA5-D337-E246-A87B-8F2B40FB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A245-0672-0541-B5A1-675BA398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A31D-4499-0445-8960-53F359B5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A72A-E2AC-2349-B956-89795611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E3D94-4289-604F-BC1A-760952B3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D98DB-D90B-9E45-9329-EF2810EB1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D78-8E99-854A-82AE-4E7AE1FC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4F07-82CE-734F-A059-9550508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FFD1F-B278-6845-9B6A-C1C34CAE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98A7-D899-0143-8E26-F0776578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62EB-817E-DF43-B41D-D7B55905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B6720-B4B8-C54E-B2CF-7F611A51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1A07-CA18-2945-8CCA-EF2C1BA9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1D8D-B5D2-634E-A970-462BBDDE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01E2-BA82-FB4F-9797-885909C5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9901-82CC-804A-9A34-313D6FE2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497B-528B-EB49-BAA7-CD4318FC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3647-A259-F746-9B97-8999D0D0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01E1-6410-C04C-8274-BF0B8F36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5575-F058-4041-A755-13B395B6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FA3C-1009-9141-9117-92379E66D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944AE-3408-B546-9F00-1579D49B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C4491-8879-B04F-9BEE-DAB48E45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D87AF-CE44-1545-8C67-57A8734C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88E19-3B51-404E-970E-90104F80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90F8-5DE8-E54E-9E6D-26E54E9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D3CD-352C-7E4B-805B-C6F85F70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0D6E6-29F8-0E4D-A688-1D61E6F4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1B310-CE14-E64D-AB20-58D4C27D5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BA37-A7D1-1D4E-8AB0-B50C0421F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752D4-A83D-BD47-9174-4475A8CB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1DE26-936E-EC4F-8FE7-057CD8C3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E3F39-3707-504A-9D3A-9060510A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E2C0-29CB-9548-9B9E-4AFF3725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F0B47-EC53-F349-8280-001044F9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67341-F89F-8A47-ACBD-6B29F53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4F0A4-1F58-D74F-B449-E0FB2BE8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38855-91E2-6D43-B31C-5E02334D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0EF18-5D11-AB45-9915-D0921FFD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8AB3C-45B7-0943-AD2E-97D425A1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7D63-51A6-724B-B8C7-190190A8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156B-52B9-FC44-8EB7-AFBB79A0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8566F-3BF1-A346-ABF7-D793E6D0B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86C94-3A7C-BF49-80BE-247F2788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5EBC3-A497-F749-902B-7ABFAFF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10E93-9C54-DC45-BC41-ADC55F56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3EB6-22C7-0248-8C2E-E7938CC2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BFBFE-CEF7-374C-8C49-3F0478CBA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27F57-C5FB-4740-BE11-15DC3E1D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0282-4956-DE4F-82FD-021A274E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A9F83-558C-7C4F-9D2A-864D9B19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C054-2CF9-8D4D-9522-F0289FA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37EF8-3A18-9E48-9600-1CA128C4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7707-0D96-974B-B3B3-416AC7FC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A25B-1497-2142-A933-264F7CAE3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A1C5-8B1D-754B-AD32-8881487799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B166E-D9C4-654B-8DAA-45D8E2580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C7BEA-8BA6-9B48-82EA-A2E927666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st3.depositphotos.com/1671840/16481/i/1600/depositphotos_164817030-stock-photo-vsr700-uav-helicopter-drone.jpg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yan_Model_14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38E9-B30C-4343-B79B-B1224B2A4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UAS -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75386-93F1-304C-A196-2C81FBD66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3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Part 2.</a:t>
            </a:r>
            <a:r>
              <a:rPr lang="cs-CZ" sz="3600"/>
              <a:t>4</a:t>
            </a:r>
            <a:endParaRPr lang="en-US" sz="3600" dirty="0"/>
          </a:p>
          <a:p>
            <a:r>
              <a:rPr lang="en-US" sz="3600" dirty="0"/>
              <a:t>History of Drones after WWII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BD1480C9-5F35-7C4C-88D9-1A709A7E711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0FA0EDC3-C941-2D48-9E79-FE433B805C0F}"/>
              </a:ext>
            </a:extLst>
          </p:cNvPr>
          <p:cNvPicPr/>
          <p:nvPr/>
        </p:nvPicPr>
        <p:blipFill>
          <a:blip r:embed="rId3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2612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Helicopter UAV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6ADA9-4BC3-5944-87E7-BD11250D9766}"/>
              </a:ext>
            </a:extLst>
          </p:cNvPr>
          <p:cNvSpPr txBox="1"/>
          <p:nvPr/>
        </p:nvSpPr>
        <p:spPr>
          <a:xfrm>
            <a:off x="778476" y="5745892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PARIS, FRANCE - JUN 23, 2017: VSR700 autonomous helicopter drone at the Paris Air Show 2017.</a:t>
            </a:r>
            <a:r>
              <a:rPr lang="en-GB" dirty="0"/>
              <a:t> — Photo by </a:t>
            </a:r>
            <a:r>
              <a:rPr lang="en-GB" dirty="0" err="1"/>
              <a:t>Foto</a:t>
            </a:r>
            <a:r>
              <a:rPr lang="en-GB" dirty="0"/>
              <a:t>-VDW</a:t>
            </a:r>
            <a:endParaRPr lang="en-US" dirty="0"/>
          </a:p>
        </p:txBody>
      </p:sp>
      <p:pic>
        <p:nvPicPr>
          <p:cNvPr id="64514" name="Picture 2" descr="VSR700 UAV helicopter drone — Stock Photo, Image">
            <a:extLst>
              <a:ext uri="{FF2B5EF4-FFF2-40B4-BE49-F238E27FC236}">
                <a16:creationId xmlns:a16="http://schemas.microsoft.com/office/drawing/2014/main" id="{370FC514-2B11-B848-89F8-DD1ECAA7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268935" cy="38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4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Rotor head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65538" name="Picture 2" descr="Rigid Rotorhead MBB BK 117 Helicopter - Redback Aviation">
            <a:extLst>
              <a:ext uri="{FF2B5EF4-FFF2-40B4-BE49-F238E27FC236}">
                <a16:creationId xmlns:a16="http://schemas.microsoft.com/office/drawing/2014/main" id="{548BCF33-ED07-3943-8252-B6AA4727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5" y="2348548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450 Sport Metal Rotor Head for Trex/EXI 450 RC Helicopter">
            <a:extLst>
              <a:ext uri="{FF2B5EF4-FFF2-40B4-BE49-F238E27FC236}">
                <a16:creationId xmlns:a16="http://schemas.microsoft.com/office/drawing/2014/main" id="{0F85D6FE-19E4-3742-9DE3-49C5A25B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16" y="2572265"/>
            <a:ext cx="533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2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VTOL - copters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Helicopter design still to complex and expensive</a:t>
            </a:r>
          </a:p>
          <a:p>
            <a:r>
              <a:rPr lang="en-US" dirty="0"/>
              <a:t>1 rotor is fine but what about 4 rotors?</a:t>
            </a:r>
          </a:p>
          <a:p>
            <a:r>
              <a:rPr lang="en-US" dirty="0"/>
              <a:t>Stabilization problem</a:t>
            </a:r>
          </a:p>
          <a:p>
            <a:r>
              <a:rPr lang="en-US" dirty="0"/>
              <a:t>Electronic and software solution instead of mechanical solution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4712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Quad copter design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67590" name="Picture 6" descr="Working Principle and Components of Drone - CFD Flow Engineering">
            <a:extLst>
              <a:ext uri="{FF2B5EF4-FFF2-40B4-BE49-F238E27FC236}">
                <a16:creationId xmlns:a16="http://schemas.microsoft.com/office/drawing/2014/main" id="{6DBFB857-D0B5-6540-9E6D-6D6CB989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4" y="2205578"/>
            <a:ext cx="57658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SciELO - Brasil - Robust Optimal Adaptive Trajectory Tracking Control of  Quadrotor Helicopter Robust Optimal Adaptive Trajectory Tracking Control of  Quadrotor Helicopter">
            <a:extLst>
              <a:ext uri="{FF2B5EF4-FFF2-40B4-BE49-F238E27FC236}">
                <a16:creationId xmlns:a16="http://schemas.microsoft.com/office/drawing/2014/main" id="{FBA563DD-252D-8941-992B-F66319B3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25" y="1690688"/>
            <a:ext cx="50800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8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Quad copter design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68612" name="Picture 4" descr="Flight Theory – Multi-rotor Contents 1 Propeller Torque Effect 2 Basic  Movement of a Quadcopter Propeller Torque Effect By now you should have  realised that a quadcopter uses 2 clockwise (CW) and 2 counter-clockwise  (CCW) slow flyers. The 2 sets of ...">
            <a:extLst>
              <a:ext uri="{FF2B5EF4-FFF2-40B4-BE49-F238E27FC236}">
                <a16:creationId xmlns:a16="http://schemas.microsoft.com/office/drawing/2014/main" id="{57A48212-BC41-A74B-A03B-43503E60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826640"/>
            <a:ext cx="5092014" cy="47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8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VTOL - copters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To stabilize and control drone along all axes only motors RPMs control is needed</a:t>
            </a:r>
          </a:p>
          <a:p>
            <a:r>
              <a:rPr lang="en-US" dirty="0"/>
              <a:t>Electrical design</a:t>
            </a:r>
          </a:p>
          <a:p>
            <a:r>
              <a:rPr lang="en-US" dirty="0"/>
              <a:t>Enough thrust to lift entire drone</a:t>
            </a:r>
          </a:p>
          <a:p>
            <a:r>
              <a:rPr lang="en-US" dirty="0"/>
              <a:t>Advances in battery design – </a:t>
            </a:r>
            <a:r>
              <a:rPr lang="en-US" dirty="0" err="1"/>
              <a:t>LiPol</a:t>
            </a:r>
            <a:r>
              <a:rPr lang="en-US" dirty="0"/>
              <a:t>, </a:t>
            </a:r>
            <a:r>
              <a:rPr lang="en-US" dirty="0" err="1"/>
              <a:t>LiIon</a:t>
            </a:r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191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Quad copter design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70658" name="Picture 2" descr="How to Build an FPV Drone Tutorial (DJI FPV System) - Oscar Liang">
            <a:extLst>
              <a:ext uri="{FF2B5EF4-FFF2-40B4-BE49-F238E27FC236}">
                <a16:creationId xmlns:a16="http://schemas.microsoft.com/office/drawing/2014/main" id="{437EA997-5A09-7E4C-A69C-5099F5CA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49" y="1989437"/>
            <a:ext cx="6489300" cy="43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6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Lightning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https://en.wikipedia.org/wiki/Ryan_Model_147</a:t>
            </a:r>
            <a:endParaRPr lang="en-US" dirty="0"/>
          </a:p>
          <a:p>
            <a:r>
              <a:rPr lang="en-US" dirty="0"/>
              <a:t>reconnaissance RPV</a:t>
            </a:r>
          </a:p>
          <a:p>
            <a:r>
              <a:rPr lang="en-US" dirty="0"/>
              <a:t>1969 – 1975 – mostly Vietnam war</a:t>
            </a:r>
          </a:p>
          <a:p>
            <a:r>
              <a:rPr lang="en-US" dirty="0"/>
              <a:t>low and high altitudes</a:t>
            </a:r>
          </a:p>
          <a:p>
            <a:r>
              <a:rPr lang="en-US" dirty="0"/>
              <a:t>Camera on boards transmitted signal to DC130 controller aircraft</a:t>
            </a:r>
          </a:p>
          <a:p>
            <a:r>
              <a:rPr lang="en-US" dirty="0"/>
              <a:t>3 435 missions, 554 UAVs lost to all causes</a:t>
            </a:r>
          </a:p>
          <a:p>
            <a:r>
              <a:rPr lang="en-US" dirty="0"/>
              <a:t>China  reverse engineered to Wu Zhen 5</a:t>
            </a:r>
          </a:p>
          <a:p>
            <a:pPr lvl="1"/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0210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Lightning bugs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57346" name="Picture 2">
            <a:extLst>
              <a:ext uri="{FF2B5EF4-FFF2-40B4-BE49-F238E27FC236}">
                <a16:creationId xmlns:a16="http://schemas.microsoft.com/office/drawing/2014/main" id="{A5C8C424-9982-3F44-861E-491E4E88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49" y="1870615"/>
            <a:ext cx="6993924" cy="38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BF6B9-321E-2C49-92B7-BE00F836C4CD}"/>
              </a:ext>
            </a:extLst>
          </p:cNvPr>
          <p:cNvSpPr txBox="1"/>
          <p:nvPr/>
        </p:nvSpPr>
        <p:spPr>
          <a:xfrm>
            <a:off x="838200" y="6040978"/>
            <a:ext cx="1068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United States Air Force - National Museum of the U.S. Air Force photo 140114-F-DW547-004, Public Domain, 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=11776512</a:t>
            </a:r>
          </a:p>
        </p:txBody>
      </p:sp>
    </p:spTree>
    <p:extLst>
      <p:ext uri="{BB962C8B-B14F-4D97-AF65-F5344CB8AC3E}">
        <p14:creationId xmlns:p14="http://schemas.microsoft.com/office/powerpoint/2010/main" val="282839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War on Terror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UAVs as unreliable and expensive toys</a:t>
            </a:r>
          </a:p>
          <a:p>
            <a:r>
              <a:rPr lang="en-US" dirty="0"/>
              <a:t>Israeli Air Force victory over the Syrian Air Force in 1982</a:t>
            </a:r>
          </a:p>
          <a:p>
            <a:r>
              <a:rPr lang="en-US" dirty="0"/>
              <a:t>Using UAVs helped to destroy dozens of Syrian aircraft with minimal losses</a:t>
            </a:r>
          </a:p>
          <a:p>
            <a:r>
              <a:rPr lang="en-US" dirty="0"/>
              <a:t>Electronic decoys, jammers, real time video reconnaissance</a:t>
            </a:r>
          </a:p>
          <a:p>
            <a:r>
              <a:rPr lang="en-US" dirty="0"/>
              <a:t>US military changed strategy</a:t>
            </a:r>
          </a:p>
          <a:p>
            <a:r>
              <a:rPr lang="en-US" dirty="0"/>
              <a:t>Predator RQ-1L used in Balkans 1995, later Iraq and Afghanistan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/wiki/General_Atomics_MQ-1_Predator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6719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War on Terror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BF6B9-321E-2C49-92B7-BE00F836C4CD}"/>
              </a:ext>
            </a:extLst>
          </p:cNvPr>
          <p:cNvSpPr txBox="1"/>
          <p:nvPr/>
        </p:nvSpPr>
        <p:spPr>
          <a:xfrm>
            <a:off x="838200" y="6040978"/>
            <a:ext cx="1079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Lt. Col. Leslie Pratt - </a:t>
            </a:r>
            <a:r>
              <a:rPr lang="en-US" dirty="0" err="1"/>
              <a:t>afrc.af.mil</a:t>
            </a:r>
            <a:r>
              <a:rPr lang="en-US" dirty="0"/>
              <a:t>, Public Domain,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=68261178</a:t>
            </a:r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040D1142-BAC9-F944-B9CA-E8D7A42D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13" y="1776413"/>
            <a:ext cx="5790022" cy="39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U.S. domestic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U.S. Customs and Border Protection agency</a:t>
            </a:r>
          </a:p>
          <a:p>
            <a:r>
              <a:rPr lang="en-US" dirty="0"/>
              <a:t>Fleet of MQ-9 Reapers</a:t>
            </a:r>
          </a:p>
          <a:p>
            <a:r>
              <a:rPr lang="en-US" dirty="0"/>
              <a:t>3900 arrests and seizure of 4 tons of marijuana in 6 months of service</a:t>
            </a:r>
          </a:p>
          <a:p>
            <a:r>
              <a:rPr lang="en-US" dirty="0"/>
              <a:t>2005 Hurricane Katrina, SAR operations needed</a:t>
            </a:r>
          </a:p>
          <a:p>
            <a:r>
              <a:rPr lang="en-US" dirty="0"/>
              <a:t>UAVs could not be used as FAA had no authorization in place at the time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524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Miniature UAV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Fast development of electronic devices</a:t>
            </a:r>
          </a:p>
          <a:p>
            <a:r>
              <a:rPr lang="en-US" dirty="0"/>
              <a:t>Mass volume and low price</a:t>
            </a:r>
          </a:p>
          <a:p>
            <a:r>
              <a:rPr lang="en-US" dirty="0"/>
              <a:t>UAV small enough to be man-portable</a:t>
            </a:r>
          </a:p>
          <a:p>
            <a:r>
              <a:rPr lang="en-US" dirty="0"/>
              <a:t>Primary areal photography and real time video relay</a:t>
            </a:r>
          </a:p>
          <a:p>
            <a:r>
              <a:rPr lang="en-US" dirty="0"/>
              <a:t>Shift from military to research and public users</a:t>
            </a:r>
          </a:p>
          <a:p>
            <a:r>
              <a:rPr lang="en-US" dirty="0"/>
              <a:t>Sensors development 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4722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Miniature UAV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6ADA9-4BC3-5944-87E7-BD11250D9766}"/>
              </a:ext>
            </a:extLst>
          </p:cNvPr>
          <p:cNvSpPr txBox="1"/>
          <p:nvPr/>
        </p:nvSpPr>
        <p:spPr>
          <a:xfrm>
            <a:off x="778476" y="5745892"/>
            <a:ext cx="490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Bayhaluk</a:t>
            </a:r>
            <a:r>
              <a:rPr lang="en-US" dirty="0"/>
              <a:t> - Own work, CC BY-SA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=34668110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460992D6-4616-8B40-A00B-4C861E63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2974"/>
            <a:ext cx="4900526" cy="35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60064F-7928-964F-89D9-31B453107D1E}"/>
              </a:ext>
            </a:extLst>
          </p:cNvPr>
          <p:cNvSpPr txBox="1"/>
          <p:nvPr/>
        </p:nvSpPr>
        <p:spPr>
          <a:xfrm>
            <a:off x="6264876" y="5807676"/>
            <a:ext cx="5148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KrisfromGermany</a:t>
            </a:r>
            <a:r>
              <a:rPr lang="en-US" dirty="0"/>
              <a:t> - Own work, Public Domain,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=4574875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62B2B820-336B-7A48-8A9C-E7CF2A1C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6" y="1932973"/>
            <a:ext cx="4760842" cy="35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0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VTOL - copters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VTOL – vertical take off and land</a:t>
            </a:r>
          </a:p>
          <a:p>
            <a:r>
              <a:rPr lang="en-US" dirty="0"/>
              <a:t>Helicopters also used as UAVs but expensive</a:t>
            </a:r>
          </a:p>
          <a:p>
            <a:r>
              <a:rPr lang="en-US" dirty="0"/>
              <a:t>Rotor head mechanical complexity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9184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4F198D9CBAE4CBC532A1790B2CD47" ma:contentTypeVersion="13" ma:contentTypeDescription="Create a new document." ma:contentTypeScope="" ma:versionID="14e0c618a93f090cf705985872c980bc">
  <xsd:schema xmlns:xsd="http://www.w3.org/2001/XMLSchema" xmlns:xs="http://www.w3.org/2001/XMLSchema" xmlns:p="http://schemas.microsoft.com/office/2006/metadata/properties" xmlns:ns2="cb19ec72-e96d-46d9-a081-e6eae4181c74" xmlns:ns3="7d19165a-9782-448b-a356-e2cf26b568e9" targetNamespace="http://schemas.microsoft.com/office/2006/metadata/properties" ma:root="true" ma:fieldsID="c97e70dab08172008f981a0fc649163c" ns2:_="" ns3:_="">
    <xsd:import namespace="cb19ec72-e96d-46d9-a081-e6eae4181c74"/>
    <xsd:import namespace="7d19165a-9782-448b-a356-e2cf26b568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ec72-e96d-46d9-a081-e6eae4181c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9165a-9782-448b-a356-e2cf26b56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0137B0-AD31-485E-B6EE-C2C995D79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9ec72-e96d-46d9-a081-e6eae4181c74"/>
    <ds:schemaRef ds:uri="7d19165a-9782-448b-a356-e2cf26b56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D0D159-E8EA-4AE1-A16C-DBB1C611A66B}">
  <ds:schemaRefs>
    <ds:schemaRef ds:uri="7d19165a-9782-448b-a356-e2cf26b568e9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cb19ec72-e96d-46d9-a081-e6eae4181c7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7269A25-C2A9-4AD6-9D40-C989BDA127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549</Words>
  <Application>Microsoft Office PowerPoint</Application>
  <PresentationFormat>Widescreen</PresentationFormat>
  <Paragraphs>75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Module 2  UAS - Intro</vt:lpstr>
      <vt:lpstr>UAS – history Lightning bugs</vt:lpstr>
      <vt:lpstr>UAS – history Lightning bugs</vt:lpstr>
      <vt:lpstr>UAS – history War on Terror</vt:lpstr>
      <vt:lpstr>UAS – history War on Terror</vt:lpstr>
      <vt:lpstr>UAS – history U.S. domestic use</vt:lpstr>
      <vt:lpstr>UAS – history Miniature UAV</vt:lpstr>
      <vt:lpstr>UAS – history Miniature UAV</vt:lpstr>
      <vt:lpstr>UAS – history VTOL - copters</vt:lpstr>
      <vt:lpstr>UAS – history Helicopter UAV</vt:lpstr>
      <vt:lpstr>UAS – history Rotor head</vt:lpstr>
      <vt:lpstr>UAS – history VTOL - copters</vt:lpstr>
      <vt:lpstr>UAS – history Quad copter design</vt:lpstr>
      <vt:lpstr>UAS – history Quad copter design</vt:lpstr>
      <vt:lpstr>UAS – history VTOL - copters</vt:lpstr>
      <vt:lpstr>UAS – history Quad copter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Drones and HW</dc:title>
  <dc:creator>Jiri Karpeta</dc:creator>
  <cp:lastModifiedBy>Jiri Karpeta</cp:lastModifiedBy>
  <cp:revision>7</cp:revision>
  <dcterms:created xsi:type="dcterms:W3CDTF">2021-04-29T05:39:49Z</dcterms:created>
  <dcterms:modified xsi:type="dcterms:W3CDTF">2021-08-17T04:57:21Z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0x0101003C24F198D9CBAE4CBC532A1790B2CD47</vt:lpwstr>
  </property>
</Properties>
</file>