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357" r:id="rId5"/>
    <p:sldId id="304" r:id="rId6"/>
    <p:sldId id="308" r:id="rId7"/>
    <p:sldId id="309" r:id="rId8"/>
    <p:sldId id="310" r:id="rId9"/>
    <p:sldId id="311" r:id="rId10"/>
    <p:sldId id="312" r:id="rId11"/>
    <p:sldId id="307" r:id="rId12"/>
    <p:sldId id="305" r:id="rId13"/>
    <p:sldId id="306" r:id="rId14"/>
    <p:sldId id="314" r:id="rId15"/>
    <p:sldId id="315" r:id="rId16"/>
    <p:sldId id="313" r:id="rId17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0F5E2-3944-B94E-9BBA-B0DCD9DF9DFC}" v="1" dt="2021-08-13T16:46:40.7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ri Karpeta" userId="015674b4-6439-4a95-a27b-5c03d780a9a9" providerId="ADAL" clId="{CCB0F5E2-3944-B94E-9BBA-B0DCD9DF9DFC}"/>
    <pc:docChg chg="undo custSel addSld delSld modSld">
      <pc:chgData name="Jiri Karpeta" userId="015674b4-6439-4a95-a27b-5c03d780a9a9" providerId="ADAL" clId="{CCB0F5E2-3944-B94E-9BBA-B0DCD9DF9DFC}" dt="2021-08-13T16:51:45.640" v="23" actId="2696"/>
      <pc:docMkLst>
        <pc:docMk/>
      </pc:docMkLst>
      <pc:sldChg chg="del">
        <pc:chgData name="Jiri Karpeta" userId="015674b4-6439-4a95-a27b-5c03d780a9a9" providerId="ADAL" clId="{CCB0F5E2-3944-B94E-9BBA-B0DCD9DF9DFC}" dt="2021-08-13T16:47:07.450" v="19" actId="2696"/>
        <pc:sldMkLst>
          <pc:docMk/>
          <pc:sldMk cId="1733210619" sldId="256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4080322780" sldId="258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408254516" sldId="279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3243456892" sldId="280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3146227141" sldId="281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3442650373" sldId="282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3866802135" sldId="283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2571720797" sldId="284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4265944270" sldId="285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4140670847" sldId="286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1520217383" sldId="287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2335365322" sldId="288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1632044316" sldId="289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1395344524" sldId="290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1873600223" sldId="291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348838320" sldId="292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364214601" sldId="293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1236564514" sldId="294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344020794" sldId="295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599086567" sldId="296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1616247415" sldId="297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4165209284" sldId="298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3714201145" sldId="299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1786579019" sldId="300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3522849344" sldId="302"/>
        </pc:sldMkLst>
      </pc:sldChg>
      <pc:sldChg chg="del">
        <pc:chgData name="Jiri Karpeta" userId="015674b4-6439-4a95-a27b-5c03d780a9a9" providerId="ADAL" clId="{CCB0F5E2-3944-B94E-9BBA-B0DCD9DF9DFC}" dt="2021-08-13T16:47:19.924" v="20" actId="2696"/>
        <pc:sldMkLst>
          <pc:docMk/>
          <pc:sldMk cId="1580738322" sldId="303"/>
        </pc:sldMkLst>
      </pc:sldChg>
      <pc:sldChg chg="add del">
        <pc:chgData name="Jiri Karpeta" userId="015674b4-6439-4a95-a27b-5c03d780a9a9" providerId="ADAL" clId="{CCB0F5E2-3944-B94E-9BBA-B0DCD9DF9DFC}" dt="2021-08-13T16:50:22.075" v="22" actId="2696"/>
        <pc:sldMkLst>
          <pc:docMk/>
          <pc:sldMk cId="3314256808" sldId="305"/>
        </pc:sldMkLst>
      </pc:sldChg>
      <pc:sldChg chg="add del">
        <pc:chgData name="Jiri Karpeta" userId="015674b4-6439-4a95-a27b-5c03d780a9a9" providerId="ADAL" clId="{CCB0F5E2-3944-B94E-9BBA-B0DCD9DF9DFC}" dt="2021-08-13T16:50:22.075" v="22" actId="2696"/>
        <pc:sldMkLst>
          <pc:docMk/>
          <pc:sldMk cId="1671197794" sldId="306"/>
        </pc:sldMkLst>
      </pc:sldChg>
      <pc:sldChg chg="add del">
        <pc:chgData name="Jiri Karpeta" userId="015674b4-6439-4a95-a27b-5c03d780a9a9" providerId="ADAL" clId="{CCB0F5E2-3944-B94E-9BBA-B0DCD9DF9DFC}" dt="2021-08-13T16:50:22.075" v="22" actId="2696"/>
        <pc:sldMkLst>
          <pc:docMk/>
          <pc:sldMk cId="3740941284" sldId="307"/>
        </pc:sldMkLst>
      </pc:sldChg>
      <pc:sldChg chg="add del">
        <pc:chgData name="Jiri Karpeta" userId="015674b4-6439-4a95-a27b-5c03d780a9a9" providerId="ADAL" clId="{CCB0F5E2-3944-B94E-9BBA-B0DCD9DF9DFC}" dt="2021-08-13T16:50:22.075" v="22" actId="2696"/>
        <pc:sldMkLst>
          <pc:docMk/>
          <pc:sldMk cId="1345316249" sldId="311"/>
        </pc:sldMkLst>
      </pc:sldChg>
      <pc:sldChg chg="add del">
        <pc:chgData name="Jiri Karpeta" userId="015674b4-6439-4a95-a27b-5c03d780a9a9" providerId="ADAL" clId="{CCB0F5E2-3944-B94E-9BBA-B0DCD9DF9DFC}" dt="2021-08-13T16:50:22.075" v="22" actId="2696"/>
        <pc:sldMkLst>
          <pc:docMk/>
          <pc:sldMk cId="3475698267" sldId="312"/>
        </pc:sldMkLst>
      </pc:sldChg>
      <pc:sldChg chg="add del">
        <pc:chgData name="Jiri Karpeta" userId="015674b4-6439-4a95-a27b-5c03d780a9a9" providerId="ADAL" clId="{CCB0F5E2-3944-B94E-9BBA-B0DCD9DF9DFC}" dt="2021-08-13T16:50:22.075" v="22" actId="2696"/>
        <pc:sldMkLst>
          <pc:docMk/>
          <pc:sldMk cId="1765796928" sldId="313"/>
        </pc:sldMkLst>
      </pc:sldChg>
      <pc:sldChg chg="add del">
        <pc:chgData name="Jiri Karpeta" userId="015674b4-6439-4a95-a27b-5c03d780a9a9" providerId="ADAL" clId="{CCB0F5E2-3944-B94E-9BBA-B0DCD9DF9DFC}" dt="2021-08-13T16:50:22.075" v="22" actId="2696"/>
        <pc:sldMkLst>
          <pc:docMk/>
          <pc:sldMk cId="3052484660" sldId="314"/>
        </pc:sldMkLst>
      </pc:sldChg>
      <pc:sldChg chg="add del">
        <pc:chgData name="Jiri Karpeta" userId="015674b4-6439-4a95-a27b-5c03d780a9a9" providerId="ADAL" clId="{CCB0F5E2-3944-B94E-9BBA-B0DCD9DF9DFC}" dt="2021-08-13T16:50:22.075" v="22" actId="2696"/>
        <pc:sldMkLst>
          <pc:docMk/>
          <pc:sldMk cId="365788166" sldId="315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1902103708" sldId="316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2828398562" sldId="317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3967194298" sldId="318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80271334" sldId="319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165245623" sldId="320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3047223108" sldId="321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2603200550" sldId="322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891848722" sldId="323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1132541501" sldId="324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4108729956" sldId="325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2847124241" sldId="326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792884346" sldId="327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3317185423" sldId="328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3845380289" sldId="329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725761033" sldId="330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181910035" sldId="331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1577372179" sldId="332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3782966039" sldId="333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89380190" sldId="334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1533147572" sldId="335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1867326909" sldId="336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3981211835" sldId="337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820734062" sldId="338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3016515880" sldId="339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4251177144" sldId="340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3196891181" sldId="341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610568683" sldId="342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3842488692" sldId="343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3980587817" sldId="344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2764563922" sldId="345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3027565427" sldId="346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2931760353" sldId="347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4059407721" sldId="348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2967433047" sldId="349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89067140" sldId="350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2851246704" sldId="351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3299600204" sldId="352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4160799656" sldId="353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1931998990" sldId="354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508559635" sldId="355"/>
        </pc:sldMkLst>
      </pc:sldChg>
      <pc:sldChg chg="add del">
        <pc:chgData name="Jiri Karpeta" userId="015674b4-6439-4a95-a27b-5c03d780a9a9" providerId="ADAL" clId="{CCB0F5E2-3944-B94E-9BBA-B0DCD9DF9DFC}" dt="2021-08-13T16:51:45.640" v="23" actId="2696"/>
        <pc:sldMkLst>
          <pc:docMk/>
          <pc:sldMk cId="1303039684" sldId="356"/>
        </pc:sldMkLst>
      </pc:sldChg>
      <pc:sldChg chg="modSp add mod setBg">
        <pc:chgData name="Jiri Karpeta" userId="015674b4-6439-4a95-a27b-5c03d780a9a9" providerId="ADAL" clId="{CCB0F5E2-3944-B94E-9BBA-B0DCD9DF9DFC}" dt="2021-08-13T16:46:58.848" v="18" actId="20577"/>
        <pc:sldMkLst>
          <pc:docMk/>
          <pc:sldMk cId="1524968222" sldId="357"/>
        </pc:sldMkLst>
        <pc:spChg chg="mod">
          <ac:chgData name="Jiri Karpeta" userId="015674b4-6439-4a95-a27b-5c03d780a9a9" providerId="ADAL" clId="{CCB0F5E2-3944-B94E-9BBA-B0DCD9DF9DFC}" dt="2021-08-13T16:46:58.848" v="18" actId="20577"/>
          <ac:spMkLst>
            <pc:docMk/>
            <pc:sldMk cId="1524968222" sldId="357"/>
            <ac:spMk id="3" creationId="{50E75386-93F1-304C-A196-2C81FBD661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43446-F90F-1742-9F49-1C0CE484585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62A82-15EA-C24E-9AC7-4E548122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72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7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9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1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4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3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50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31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1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E862-586C-1C43-B50B-F151EDF7C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B1DE0-8998-9342-BB50-326516DFB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58511-9ABA-8241-A1D9-FAE0A4C1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81FCE-580C-6542-A3C6-4AC039A6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01DCC-AEF6-A84F-AB60-70E73E97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F7E2-900F-1F48-99EA-85A403AD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3DAA5-D337-E246-A87B-8F2B40FB3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4A245-0672-0541-B5A1-675BA398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3A31D-4499-0445-8960-53F359B5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0A72A-E2AC-2349-B956-89795611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7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E3D94-4289-604F-BC1A-760952B31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D98DB-D90B-9E45-9329-EF2810EB1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D78-8E99-854A-82AE-4E7AE1FC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74F07-82CE-734F-A059-9550508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FFD1F-B278-6845-9B6A-C1C34CAE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98A7-D899-0143-8E26-F0776578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62EB-817E-DF43-B41D-D7B559051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B6720-B4B8-C54E-B2CF-7F611A51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11A07-CA18-2945-8CCA-EF2C1BA9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11D8D-B5D2-634E-A970-462BBDDE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01E2-BA82-FB4F-9797-885909C5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C9901-82CC-804A-9A34-313D6FE21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4497B-528B-EB49-BAA7-CD4318FC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33647-A259-F746-9B97-8999D0D0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C01E1-6410-C04C-8274-BF0B8F36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3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5575-F058-4041-A755-13B395B6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FA3C-1009-9141-9117-92379E66D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944AE-3408-B546-9F00-1579D49B8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C4491-8879-B04F-9BEE-DAB48E45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D87AF-CE44-1545-8C67-57A8734C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88E19-3B51-404E-970E-90104F80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7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90F8-5DE8-E54E-9E6D-26E54E94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6D3CD-352C-7E4B-805B-C6F85F70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0D6E6-29F8-0E4D-A688-1D61E6F4F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1B310-CE14-E64D-AB20-58D4C27D5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CBA37-A7D1-1D4E-8AB0-B50C0421F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9752D4-A83D-BD47-9174-4475A8CB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A1DE26-936E-EC4F-8FE7-057CD8C3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E3F39-3707-504A-9D3A-9060510A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4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E2C0-29CB-9548-9B9E-4AFF3725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F0B47-EC53-F349-8280-001044F9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67341-F89F-8A47-ACBD-6B29F532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4F0A4-1F58-D74F-B449-E0FB2BE8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1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38855-91E2-6D43-B31C-5E02334D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0EF18-5D11-AB45-9915-D0921FFD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8AB3C-45B7-0943-AD2E-97D425A1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7D63-51A6-724B-B8C7-190190A8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F156B-52B9-FC44-8EB7-AFBB79A0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8566F-3BF1-A346-ABF7-D793E6D0B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86C94-3A7C-BF49-80BE-247F2788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5EBC3-A497-F749-902B-7ABFAFFC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10E93-9C54-DC45-BC41-ADC55F56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3EB6-22C7-0248-8C2E-E7938CC2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BFBFE-CEF7-374C-8C49-3F0478CBA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27F57-C5FB-4740-BE11-15DC3E1D6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A0282-4956-DE4F-82FD-021A274E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A9F83-558C-7C4F-9D2A-864D9B19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9C054-2CF9-8D4D-9522-F0289FA2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3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C37EF8-3A18-9E48-9600-1CA128C4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C7707-0D96-974B-B3B3-416AC7FC4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CA25B-1497-2142-A933-264F7CAE3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B166E-D9C4-654B-8DAA-45D8E2580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C7BEA-8BA6-9B48-82EA-A2E927666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cDonnell_TD2D_Katydi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ry_of_unmanned_aerial_vehicl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airey_II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irspeed_Queen_W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ry_of_unmanned_aerial_vehicl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gus_As_29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-1_flying_bom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38E9-B30C-4343-B79B-B1224B2A4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UAS -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75386-93F1-304C-A196-2C81FBD66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734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Part 2.</a:t>
            </a:r>
            <a:r>
              <a:rPr lang="cs-CZ" sz="3600"/>
              <a:t>3</a:t>
            </a:r>
            <a:endParaRPr lang="en-US" sz="3600" dirty="0"/>
          </a:p>
          <a:p>
            <a:r>
              <a:rPr lang="en-US" sz="3600" dirty="0"/>
              <a:t>History of Drones till WWII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BD1480C9-5F35-7C4C-88D9-1A709A7E711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0FA0EDC3-C941-2D48-9E79-FE433B805C0F}"/>
              </a:ext>
            </a:extLst>
          </p:cNvPr>
          <p:cNvPicPr/>
          <p:nvPr/>
        </p:nvPicPr>
        <p:blipFill>
          <a:blip r:embed="rId3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24968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V-1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46082" name="Picture 2">
            <a:extLst>
              <a:ext uri="{FF2B5EF4-FFF2-40B4-BE49-F238E27FC236}">
                <a16:creationId xmlns:a16="http://schemas.microsoft.com/office/drawing/2014/main" id="{97B175C0-A738-CE4C-920C-6117092E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348548"/>
            <a:ext cx="4567881" cy="284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DB7CC525-9B1F-8F4C-A9A8-6C5616BF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8548"/>
            <a:ext cx="4199238" cy="280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9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TD2D Katydid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target drone</a:t>
            </a:r>
          </a:p>
          <a:p>
            <a:r>
              <a:rPr lang="en-US" dirty="0">
                <a:hlinkClick r:id="rId3"/>
              </a:rPr>
              <a:t>https://en.wikipedia.org/wiki/McDonnell_TD2D_Katydid</a:t>
            </a:r>
            <a:endParaRPr lang="en-US" dirty="0"/>
          </a:p>
          <a:p>
            <a:r>
              <a:rPr lang="en-US" dirty="0"/>
              <a:t>1941 – started development</a:t>
            </a:r>
          </a:p>
          <a:p>
            <a:r>
              <a:rPr lang="en-US" dirty="0"/>
              <a:t>Used from 1942 in WWII</a:t>
            </a:r>
          </a:p>
          <a:p>
            <a:r>
              <a:rPr lang="en-US" dirty="0"/>
              <a:t>Length: 3,40 m</a:t>
            </a:r>
          </a:p>
          <a:p>
            <a:r>
              <a:rPr lang="en-US" dirty="0"/>
              <a:t>Wingspan: 3,70 m</a:t>
            </a:r>
          </a:p>
          <a:p>
            <a:r>
              <a:rPr lang="en-US" dirty="0"/>
              <a:t>Empty weight: 145 kg</a:t>
            </a:r>
          </a:p>
          <a:p>
            <a:r>
              <a:rPr lang="en-US" dirty="0"/>
              <a:t>Power: 0,27 </a:t>
            </a:r>
            <a:r>
              <a:rPr lang="en-US" dirty="0" err="1"/>
              <a:t>kN</a:t>
            </a:r>
            <a:endParaRPr lang="en-US" dirty="0"/>
          </a:p>
          <a:p>
            <a:r>
              <a:rPr lang="en-US" dirty="0"/>
              <a:t>Speed: 400 km/h</a:t>
            </a:r>
          </a:p>
          <a:p>
            <a:r>
              <a:rPr lang="en-US" dirty="0"/>
              <a:t>Endurance: 40 minutes</a:t>
            </a:r>
          </a:p>
          <a:p>
            <a:r>
              <a:rPr lang="en-US" dirty="0"/>
              <a:t>Range: 300 km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5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5248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TD2D Katydid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55298" name="Picture 2">
            <a:extLst>
              <a:ext uri="{FF2B5EF4-FFF2-40B4-BE49-F238E27FC236}">
                <a16:creationId xmlns:a16="http://schemas.microsoft.com/office/drawing/2014/main" id="{6DAFBD3A-C827-BC40-A71C-AA68DEB9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96" y="1993626"/>
            <a:ext cx="5055028" cy="372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AD0E51-6889-1E4D-B796-45B57E76523C}"/>
              </a:ext>
            </a:extLst>
          </p:cNvPr>
          <p:cNvSpPr txBox="1"/>
          <p:nvPr/>
        </p:nvSpPr>
        <p:spPr>
          <a:xfrm>
            <a:off x="790832" y="6252519"/>
            <a:ext cx="1027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Sturmvogel 66 - Own work,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=12518381</a:t>
            </a:r>
          </a:p>
        </p:txBody>
      </p:sp>
    </p:spTree>
    <p:extLst>
      <p:ext uri="{BB962C8B-B14F-4D97-AF65-F5344CB8AC3E}">
        <p14:creationId xmlns:p14="http://schemas.microsoft.com/office/powerpoint/2010/main" val="36578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BVLOS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https://en.wikipedia.org/wiki/History_of_unmanned_aerial_vehicles</a:t>
            </a:r>
            <a:endParaRPr lang="en-US" dirty="0"/>
          </a:p>
          <a:p>
            <a:r>
              <a:rPr lang="en-US" dirty="0"/>
              <a:t>BVLOS – beyond line of sight</a:t>
            </a:r>
          </a:p>
          <a:p>
            <a:r>
              <a:rPr lang="en-US" dirty="0"/>
              <a:t>Edward Sorensen – US patents</a:t>
            </a:r>
          </a:p>
          <a:p>
            <a:r>
              <a:rPr lang="en-US" dirty="0"/>
              <a:t>To know from ground terminal, what the airplane is doing</a:t>
            </a:r>
          </a:p>
          <a:p>
            <a:r>
              <a:rPr lang="en-US" dirty="0"/>
              <a:t>Receive back information about : </a:t>
            </a:r>
          </a:p>
          <a:p>
            <a:pPr lvl="1"/>
            <a:r>
              <a:rPr lang="en-US" dirty="0"/>
              <a:t>climbing, altitude, banking, direction, </a:t>
            </a:r>
            <a:r>
              <a:rPr lang="en-US" err="1"/>
              <a:t>rpm</a:t>
            </a:r>
            <a:r>
              <a:rPr lang="en-US"/>
              <a:t>, other </a:t>
            </a:r>
            <a:r>
              <a:rPr lang="en-US" dirty="0"/>
              <a:t>instrumentation</a:t>
            </a:r>
          </a:p>
          <a:p>
            <a:r>
              <a:rPr lang="en-US" dirty="0"/>
              <a:t>1942 – assault drone delivered torpedo attack on destroyer</a:t>
            </a:r>
          </a:p>
          <a:p>
            <a:pPr lvl="1"/>
            <a:r>
              <a:rPr lang="en-US" dirty="0"/>
              <a:t>first television camera on board, transmitting signal to TG-2 control aircraft</a:t>
            </a:r>
          </a:p>
          <a:p>
            <a:pPr lvl="1"/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5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6579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– Queen IIIF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6413"/>
            <a:ext cx="9739184" cy="426456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https://en.wikipedia.org/wiki/Fairey_III</a:t>
            </a:r>
            <a:endParaRPr lang="en-US" dirty="0"/>
          </a:p>
          <a:p>
            <a:r>
              <a:rPr lang="en-US" dirty="0"/>
              <a:t>1931 – radio controlled</a:t>
            </a:r>
          </a:p>
          <a:p>
            <a:r>
              <a:rPr lang="en-US" dirty="0"/>
              <a:t>3 pcs</a:t>
            </a:r>
          </a:p>
          <a:p>
            <a:r>
              <a:rPr lang="en-US" dirty="0"/>
              <a:t>Used as gunnery target before WWII</a:t>
            </a:r>
          </a:p>
          <a:p>
            <a:r>
              <a:rPr lang="en-US" dirty="0"/>
              <a:t>Length: 10 m</a:t>
            </a:r>
          </a:p>
          <a:p>
            <a:r>
              <a:rPr lang="en-US" dirty="0"/>
              <a:t>Wingspan: 14 m</a:t>
            </a:r>
          </a:p>
          <a:p>
            <a:r>
              <a:rPr lang="en-US" dirty="0"/>
              <a:t>Empty weight: 1749 kg</a:t>
            </a:r>
          </a:p>
          <a:p>
            <a:r>
              <a:rPr lang="en-US" dirty="0"/>
              <a:t>Power: 430 kW</a:t>
            </a:r>
          </a:p>
          <a:p>
            <a:r>
              <a:rPr lang="en-US" dirty="0"/>
              <a:t>Speed: 190 km/h</a:t>
            </a:r>
          </a:p>
          <a:p>
            <a:r>
              <a:rPr lang="en-US" dirty="0"/>
              <a:t>Range: 2450 km</a:t>
            </a:r>
          </a:p>
          <a:p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5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9364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– Queen IIIF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44034" name="Picture 2">
            <a:extLst>
              <a:ext uri="{FF2B5EF4-FFF2-40B4-BE49-F238E27FC236}">
                <a16:creationId xmlns:a16="http://schemas.microsoft.com/office/drawing/2014/main" id="{B9C7BD08-0C47-994D-B0DC-98CAA96AD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514968" cy="500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3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– Airspeed Queen Wasp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6413"/>
            <a:ext cx="9739184" cy="426456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3"/>
              </a:rPr>
              <a:t>https://en.wikipedia.org/wiki/Airspeed_Queen_Wasp</a:t>
            </a:r>
            <a:endParaRPr lang="en-US" dirty="0"/>
          </a:p>
          <a:p>
            <a:r>
              <a:rPr lang="en-US" dirty="0"/>
              <a:t>1937 – first flight</a:t>
            </a:r>
          </a:p>
          <a:p>
            <a:r>
              <a:rPr lang="en-US" dirty="0"/>
              <a:t>Radio controlled but also manual controls</a:t>
            </a:r>
          </a:p>
          <a:p>
            <a:r>
              <a:rPr lang="en-US" dirty="0"/>
              <a:t>Backup systems on batteries</a:t>
            </a:r>
          </a:p>
          <a:p>
            <a:r>
              <a:rPr lang="en-US" dirty="0"/>
              <a:t>Pilotless target</a:t>
            </a:r>
          </a:p>
          <a:p>
            <a:r>
              <a:rPr lang="en-US" dirty="0"/>
              <a:t>Length: 7 m</a:t>
            </a:r>
          </a:p>
          <a:p>
            <a:r>
              <a:rPr lang="en-US" dirty="0"/>
              <a:t>Wingspan: 9.45 m</a:t>
            </a:r>
          </a:p>
          <a:p>
            <a:r>
              <a:rPr lang="en-US" dirty="0"/>
              <a:t>Empty weight: 1588 kg</a:t>
            </a:r>
          </a:p>
          <a:p>
            <a:r>
              <a:rPr lang="en-US" dirty="0"/>
              <a:t>Power: 260 kW</a:t>
            </a:r>
          </a:p>
          <a:p>
            <a:r>
              <a:rPr lang="en-US" dirty="0"/>
              <a:t>Speed: 277 km/h</a:t>
            </a:r>
          </a:p>
          <a:p>
            <a:r>
              <a:rPr lang="en-US" dirty="0"/>
              <a:t>Range: 2450 km</a:t>
            </a:r>
          </a:p>
          <a:p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5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4570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– Airspeed Queen Wasp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50178" name="Picture 2">
            <a:extLst>
              <a:ext uri="{FF2B5EF4-FFF2-40B4-BE49-F238E27FC236}">
                <a16:creationId xmlns:a16="http://schemas.microsoft.com/office/drawing/2014/main" id="{16D9DE06-7412-6942-B8CD-16BC7C67F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98" y="2065878"/>
            <a:ext cx="63500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4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3"/>
              </a:rPr>
              <a:t>https://en.wikipedia.org/wiki/History_of_unmanned_aerial_vehicles</a:t>
            </a:r>
            <a:endParaRPr lang="en-US" dirty="0"/>
          </a:p>
          <a:p>
            <a:r>
              <a:rPr lang="en-US" dirty="0"/>
              <a:t>1936: Head of </a:t>
            </a:r>
            <a:r>
              <a:rPr lang="en-US" dirty="0" err="1"/>
              <a:t>U.S.Navy</a:t>
            </a:r>
            <a:r>
              <a:rPr lang="en-US" dirty="0"/>
              <a:t> research group used the term “drone” to describe radio controlled aerial targets</a:t>
            </a:r>
          </a:p>
          <a:p>
            <a:r>
              <a:rPr lang="en-US" dirty="0"/>
              <a:t>1938: Reginald Denny demonstrated RP-1 – prototype target drone, RC aircraft</a:t>
            </a:r>
          </a:p>
          <a:p>
            <a:r>
              <a:rPr lang="en-US" dirty="0"/>
              <a:t>1940: RP-4 as </a:t>
            </a:r>
            <a:r>
              <a:rPr lang="en-US" dirty="0" err="1"/>
              <a:t>Radioplane</a:t>
            </a:r>
            <a:r>
              <a:rPr lang="en-US" dirty="0"/>
              <a:t> OQ-2</a:t>
            </a:r>
          </a:p>
          <a:p>
            <a:r>
              <a:rPr lang="en-US" dirty="0"/>
              <a:t>Used from 1944 in WWII, 15 000 units</a:t>
            </a:r>
          </a:p>
          <a:p>
            <a:r>
              <a:rPr lang="en-US" dirty="0"/>
              <a:t>Length: 2,65 m</a:t>
            </a:r>
          </a:p>
          <a:p>
            <a:r>
              <a:rPr lang="en-US" dirty="0"/>
              <a:t>Wingspan: 3,73 m</a:t>
            </a:r>
          </a:p>
          <a:p>
            <a:r>
              <a:rPr lang="en-US" dirty="0"/>
              <a:t>Empty weight: 47 kg</a:t>
            </a:r>
          </a:p>
          <a:p>
            <a:r>
              <a:rPr lang="en-US" dirty="0"/>
              <a:t>Power: 5 kW</a:t>
            </a:r>
          </a:p>
          <a:p>
            <a:r>
              <a:rPr lang="en-US" dirty="0"/>
              <a:t>Speed: 137 km/h</a:t>
            </a:r>
          </a:p>
          <a:p>
            <a:r>
              <a:rPr lang="en-US" dirty="0"/>
              <a:t>Endurance: 60 minutes</a:t>
            </a:r>
          </a:p>
          <a:p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5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4531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OQ-2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52226" name="Picture 2">
            <a:extLst>
              <a:ext uri="{FF2B5EF4-FFF2-40B4-BE49-F238E27FC236}">
                <a16:creationId xmlns:a16="http://schemas.microsoft.com/office/drawing/2014/main" id="{CA56AB9C-7CD3-9F41-A80C-CFF8880D5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883360"/>
            <a:ext cx="6363558" cy="42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9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– </a:t>
            </a:r>
            <a:r>
              <a:rPr lang="en-US" dirty="0" err="1"/>
              <a:t>Arado</a:t>
            </a:r>
            <a:r>
              <a:rPr lang="en-US" dirty="0"/>
              <a:t> As 292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3"/>
              </a:rPr>
              <a:t>https://en.wikipedia.org/wiki/Argus_As_292</a:t>
            </a:r>
            <a:endParaRPr lang="en-US" dirty="0"/>
          </a:p>
          <a:p>
            <a:r>
              <a:rPr lang="en-US" dirty="0"/>
              <a:t>1939 – remotely controlled flight</a:t>
            </a:r>
          </a:p>
          <a:p>
            <a:r>
              <a:rPr lang="en-US" dirty="0"/>
              <a:t>On board cameras</a:t>
            </a:r>
          </a:p>
          <a:p>
            <a:r>
              <a:rPr lang="en-US" dirty="0"/>
              <a:t>Used in 1942-1943 WWII</a:t>
            </a:r>
          </a:p>
          <a:p>
            <a:r>
              <a:rPr lang="en-US" dirty="0"/>
              <a:t>Length: 2,4 m</a:t>
            </a:r>
          </a:p>
          <a:p>
            <a:r>
              <a:rPr lang="en-US" dirty="0"/>
              <a:t>Wingspan: 2,4 m</a:t>
            </a:r>
          </a:p>
          <a:p>
            <a:r>
              <a:rPr lang="en-US" dirty="0"/>
              <a:t>Empty weight: 27 kg</a:t>
            </a:r>
          </a:p>
          <a:p>
            <a:r>
              <a:rPr lang="en-US" dirty="0"/>
              <a:t>Power: 2,2 kW</a:t>
            </a:r>
          </a:p>
          <a:p>
            <a:r>
              <a:rPr lang="en-US" dirty="0"/>
              <a:t>Speed: 100 km/h</a:t>
            </a:r>
          </a:p>
          <a:p>
            <a:r>
              <a:rPr lang="en-US" dirty="0"/>
              <a:t>Endurance: 30 minutes</a:t>
            </a:r>
          </a:p>
          <a:p>
            <a:r>
              <a:rPr lang="en-US" dirty="0"/>
              <a:t>Avionics + control system: 3 kg</a:t>
            </a:r>
          </a:p>
          <a:p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5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4094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UAS – history V-1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flying bomb </a:t>
            </a:r>
          </a:p>
          <a:p>
            <a:r>
              <a:rPr lang="en-US" dirty="0">
                <a:hlinkClick r:id="rId3"/>
              </a:rPr>
              <a:t>https://en.wikipedia.org/wiki/V-1_flying_bomb</a:t>
            </a:r>
            <a:endParaRPr lang="en-US" dirty="0"/>
          </a:p>
          <a:p>
            <a:r>
              <a:rPr lang="en-US" dirty="0"/>
              <a:t>1939 – started development</a:t>
            </a:r>
          </a:p>
          <a:p>
            <a:r>
              <a:rPr lang="en-US" dirty="0"/>
              <a:t>On board 850kg warhead</a:t>
            </a:r>
          </a:p>
          <a:p>
            <a:r>
              <a:rPr lang="en-US" dirty="0"/>
              <a:t>Used from 1944 in WWII, 9 521 units</a:t>
            </a:r>
          </a:p>
          <a:p>
            <a:r>
              <a:rPr lang="en-US" dirty="0"/>
              <a:t>Length: 8,32 m</a:t>
            </a:r>
          </a:p>
          <a:p>
            <a:r>
              <a:rPr lang="en-US" dirty="0"/>
              <a:t>Wingspan: 5,37 m</a:t>
            </a:r>
          </a:p>
          <a:p>
            <a:r>
              <a:rPr lang="en-US" dirty="0"/>
              <a:t>Empty weight: 2150 kg</a:t>
            </a:r>
          </a:p>
          <a:p>
            <a:r>
              <a:rPr lang="en-US" dirty="0"/>
              <a:t>Power: 3,53 </a:t>
            </a:r>
            <a:r>
              <a:rPr lang="en-US" dirty="0" err="1"/>
              <a:t>kN</a:t>
            </a:r>
            <a:endParaRPr lang="en-US" dirty="0"/>
          </a:p>
          <a:p>
            <a:r>
              <a:rPr lang="en-US" dirty="0"/>
              <a:t>Speed: 640 km/h</a:t>
            </a:r>
          </a:p>
          <a:p>
            <a:r>
              <a:rPr lang="en-US" dirty="0"/>
              <a:t>Endurance: 23 minutes</a:t>
            </a:r>
          </a:p>
          <a:p>
            <a:r>
              <a:rPr lang="en-US" dirty="0"/>
              <a:t>Range: 250 km </a:t>
            </a:r>
          </a:p>
          <a:p>
            <a:r>
              <a:rPr lang="en-US" dirty="0"/>
              <a:t>Avionics: </a:t>
            </a:r>
            <a:r>
              <a:rPr lang="en-US" dirty="0" err="1"/>
              <a:t>Gyrocompas</a:t>
            </a:r>
            <a:r>
              <a:rPr lang="en-US" dirty="0"/>
              <a:t> autopilot</a:t>
            </a:r>
          </a:p>
          <a:p>
            <a:endParaRPr lang="en-US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5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14256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24F198D9CBAE4CBC532A1790B2CD47" ma:contentTypeVersion="13" ma:contentTypeDescription="Create a new document." ma:contentTypeScope="" ma:versionID="14e0c618a93f090cf705985872c980bc">
  <xsd:schema xmlns:xsd="http://www.w3.org/2001/XMLSchema" xmlns:xs="http://www.w3.org/2001/XMLSchema" xmlns:p="http://schemas.microsoft.com/office/2006/metadata/properties" xmlns:ns2="cb19ec72-e96d-46d9-a081-e6eae4181c74" xmlns:ns3="7d19165a-9782-448b-a356-e2cf26b568e9" targetNamespace="http://schemas.microsoft.com/office/2006/metadata/properties" ma:root="true" ma:fieldsID="c97e70dab08172008f981a0fc649163c" ns2:_="" ns3:_="">
    <xsd:import namespace="cb19ec72-e96d-46d9-a081-e6eae4181c74"/>
    <xsd:import namespace="7d19165a-9782-448b-a356-e2cf26b568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9ec72-e96d-46d9-a081-e6eae4181c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9165a-9782-448b-a356-e2cf26b56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0DD25C-83E4-4F66-9828-2DDD91570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19ec72-e96d-46d9-a081-e6eae4181c74"/>
    <ds:schemaRef ds:uri="7d19165a-9782-448b-a356-e2cf26b568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B3C116-604D-4CBF-96C3-871A6F8F8A84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cb19ec72-e96d-46d9-a081-e6eae4181c74"/>
    <ds:schemaRef ds:uri="http://schemas.microsoft.com/office/2006/metadata/properties"/>
    <ds:schemaRef ds:uri="http://schemas.openxmlformats.org/package/2006/metadata/core-properties"/>
    <ds:schemaRef ds:uri="7d19165a-9782-448b-a356-e2cf26b568e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CB2801-31DF-4FB2-9F88-83DFE3564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591</Words>
  <Application>Microsoft Office PowerPoint</Application>
  <PresentationFormat>Widescreen</PresentationFormat>
  <Paragraphs>103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Module 2  UAS - Intro</vt:lpstr>
      <vt:lpstr>UAS – history – Queen IIIF</vt:lpstr>
      <vt:lpstr>UAS – history – Queen IIIF</vt:lpstr>
      <vt:lpstr>UAS – history – Airspeed Queen Wasp</vt:lpstr>
      <vt:lpstr>UAS – history – Airspeed Queen Wasp</vt:lpstr>
      <vt:lpstr>UAS – history USA</vt:lpstr>
      <vt:lpstr>UAS – history OQ-2</vt:lpstr>
      <vt:lpstr>UAS – history – Arado As 292</vt:lpstr>
      <vt:lpstr>UAS – history V-1</vt:lpstr>
      <vt:lpstr>UAS – history V-1</vt:lpstr>
      <vt:lpstr>UAS – history TD2D Katydid</vt:lpstr>
      <vt:lpstr>UAS – history TD2D Katydid</vt:lpstr>
      <vt:lpstr>UAS – history BVLOS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Drones and HW</dc:title>
  <dc:creator>Jiri Karpeta</dc:creator>
  <cp:lastModifiedBy>Jiri Karpeta</cp:lastModifiedBy>
  <cp:revision>9</cp:revision>
  <dcterms:created xsi:type="dcterms:W3CDTF">2021-04-29T05:39:49Z</dcterms:created>
  <dcterms:modified xsi:type="dcterms:W3CDTF">2021-08-19T11:58:25Z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0x0101003C24F198D9CBAE4CBC532A1790B2CD47</vt:lpwstr>
  </property>
</Properties>
</file>