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357" r:id="rId5"/>
    <p:sldId id="283" r:id="rId6"/>
    <p:sldId id="291" r:id="rId7"/>
    <p:sldId id="293" r:id="rId8"/>
    <p:sldId id="294" r:id="rId9"/>
    <p:sldId id="292" r:id="rId10"/>
    <p:sldId id="296" r:id="rId11"/>
    <p:sldId id="295" r:id="rId12"/>
    <p:sldId id="297" r:id="rId13"/>
    <p:sldId id="298" r:id="rId14"/>
    <p:sldId id="299" r:id="rId15"/>
    <p:sldId id="300" r:id="rId16"/>
    <p:sldId id="303" r:id="rId17"/>
    <p:sldId id="302" r:id="rId18"/>
    <p:sldId id="282" r:id="rId19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76ED0A-5ACD-E04F-AB33-652E6082FC91}" v="1" dt="2021-08-13T16:43:19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2"/>
  </p:normalViewPr>
  <p:slideViewPr>
    <p:cSldViewPr snapToGrid="0" snapToObjects="1">
      <p:cViewPr varScale="1">
        <p:scale>
          <a:sx n="105" d="100"/>
          <a:sy n="105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ri Karpeta" userId="015674b4-6439-4a95-a27b-5c03d780a9a9" providerId="ADAL" clId="{8176ED0A-5ACD-E04F-AB33-652E6082FC91}"/>
    <pc:docChg chg="addSld delSld modSld">
      <pc:chgData name="Jiri Karpeta" userId="015674b4-6439-4a95-a27b-5c03d780a9a9" providerId="ADAL" clId="{8176ED0A-5ACD-E04F-AB33-652E6082FC91}" dt="2021-08-13T16:44:23.224" v="17" actId="2696"/>
      <pc:docMkLst>
        <pc:docMk/>
      </pc:docMkLst>
      <pc:sldChg chg="del">
        <pc:chgData name="Jiri Karpeta" userId="015674b4-6439-4a95-a27b-5c03d780a9a9" providerId="ADAL" clId="{8176ED0A-5ACD-E04F-AB33-652E6082FC91}" dt="2021-08-13T16:43:43.309" v="15" actId="2696"/>
        <pc:sldMkLst>
          <pc:docMk/>
          <pc:sldMk cId="1733210619" sldId="256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4080322780" sldId="258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408254516" sldId="279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3243456892" sldId="280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3146227141" sldId="281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2571720797" sldId="284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4265944270" sldId="285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4140670847" sldId="286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1520217383" sldId="287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2335365322" sldId="288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1632044316" sldId="289"/>
        </pc:sldMkLst>
      </pc:sldChg>
      <pc:sldChg chg="del">
        <pc:chgData name="Jiri Karpeta" userId="015674b4-6439-4a95-a27b-5c03d780a9a9" providerId="ADAL" clId="{8176ED0A-5ACD-E04F-AB33-652E6082FC91}" dt="2021-08-13T16:43:54.688" v="16" actId="2696"/>
        <pc:sldMkLst>
          <pc:docMk/>
          <pc:sldMk cId="1395344524" sldId="29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893644228" sldId="30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314256808" sldId="30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671197794" sldId="306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740941284" sldId="307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355139772" sldId="308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345706573" sldId="309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770540348" sldId="31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345316249" sldId="311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475698267" sldId="312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765796928" sldId="313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052484660" sldId="31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65788166" sldId="31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902103708" sldId="316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828398562" sldId="317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967194298" sldId="318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80271334" sldId="319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65245623" sldId="32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047223108" sldId="321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603200550" sldId="322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891848722" sldId="323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132541501" sldId="32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4108729956" sldId="32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847124241" sldId="326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792884346" sldId="327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317185423" sldId="328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845380289" sldId="329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725761033" sldId="33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81910035" sldId="331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577372179" sldId="332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782966039" sldId="333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89380190" sldId="33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533147572" sldId="33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867326909" sldId="336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981211835" sldId="337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820734062" sldId="338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016515880" sldId="339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4251177144" sldId="34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196891181" sldId="341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610568683" sldId="342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842488692" sldId="343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980587817" sldId="34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764563922" sldId="34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027565427" sldId="346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931760353" sldId="347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4059407721" sldId="348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967433047" sldId="349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89067140" sldId="350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2851246704" sldId="351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3299600204" sldId="352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4160799656" sldId="353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931998990" sldId="354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508559635" sldId="355"/>
        </pc:sldMkLst>
      </pc:sldChg>
      <pc:sldChg chg="del">
        <pc:chgData name="Jiri Karpeta" userId="015674b4-6439-4a95-a27b-5c03d780a9a9" providerId="ADAL" clId="{8176ED0A-5ACD-E04F-AB33-652E6082FC91}" dt="2021-08-13T16:44:23.224" v="17" actId="2696"/>
        <pc:sldMkLst>
          <pc:docMk/>
          <pc:sldMk cId="1303039684" sldId="356"/>
        </pc:sldMkLst>
      </pc:sldChg>
      <pc:sldChg chg="modSp add mod setBg">
        <pc:chgData name="Jiri Karpeta" userId="015674b4-6439-4a95-a27b-5c03d780a9a9" providerId="ADAL" clId="{8176ED0A-5ACD-E04F-AB33-652E6082FC91}" dt="2021-08-13T16:43:34.710" v="14" actId="20577"/>
        <pc:sldMkLst>
          <pc:docMk/>
          <pc:sldMk cId="460054130" sldId="357"/>
        </pc:sldMkLst>
        <pc:spChg chg="mod">
          <ac:chgData name="Jiri Karpeta" userId="015674b4-6439-4a95-a27b-5c03d780a9a9" providerId="ADAL" clId="{8176ED0A-5ACD-E04F-AB33-652E6082FC91}" dt="2021-08-13T16:43:34.710" v="14" actId="20577"/>
          <ac:spMkLst>
            <pc:docMk/>
            <pc:sldMk cId="460054130" sldId="357"/>
            <ac:spMk id="3" creationId="{50E75386-93F1-304C-A196-2C81FBD661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43446-F90F-1742-9F49-1C0CE484585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62A82-15EA-C24E-9AC7-4E548122A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1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31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5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17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9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6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1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3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86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8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62A82-15EA-C24E-9AC7-4E548122A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862-586C-1C43-B50B-F151EDF7C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B1DE0-8998-9342-BB50-326516DFB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58511-9ABA-8241-A1D9-FAE0A4C1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81FCE-580C-6542-A3C6-4AC039A67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1DCC-AEF6-A84F-AB60-70E73E97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8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F7E2-900F-1F48-99EA-85A403AD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3DAA5-D337-E246-A87B-8F2B40FB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4A245-0672-0541-B5A1-675BA398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3A31D-4499-0445-8960-53F359B58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0A72A-E2AC-2349-B956-89795611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7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FE3D94-4289-604F-BC1A-760952B31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D98DB-D90B-9E45-9329-EF2810EB1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CAD78-8E99-854A-82AE-4E7AE1FC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4F07-82CE-734F-A059-9550508B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FFD1F-B278-6845-9B6A-C1C34CAE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98A7-D899-0143-8E26-F0776578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862EB-817E-DF43-B41D-D7B55905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B6720-B4B8-C54E-B2CF-7F611A51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11A07-CA18-2945-8CCA-EF2C1BA9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11D8D-B5D2-634E-A970-462BBDDE9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01E2-BA82-FB4F-9797-885909C5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C9901-82CC-804A-9A34-313D6FE2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4497B-528B-EB49-BAA7-CD4318FC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33647-A259-F746-9B97-8999D0D0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C01E1-6410-C04C-8274-BF0B8F36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37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5575-F058-4041-A755-13B395B6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FA3C-1009-9141-9117-92379E66D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944AE-3408-B546-9F00-1579D49B8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C4491-8879-B04F-9BEE-DAB48E45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D87AF-CE44-1545-8C67-57A8734CC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88E19-3B51-404E-970E-90104F804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7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90F8-5DE8-E54E-9E6D-26E54E944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D3CD-352C-7E4B-805B-C6F85F704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D6E6-29F8-0E4D-A688-1D61E6F4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1B310-CE14-E64D-AB20-58D4C27D5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CBA37-A7D1-1D4E-8AB0-B50C0421F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9752D4-A83D-BD47-9174-4475A8CB7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A1DE26-936E-EC4F-8FE7-057CD8C3A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E3F39-3707-504A-9D3A-9060510A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4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E2C0-29CB-9548-9B9E-4AFF3725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BF0B47-EC53-F349-8280-001044F9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67341-F89F-8A47-ACBD-6B29F532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4F0A4-1F58-D74F-B449-E0FB2BE8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12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38855-91E2-6D43-B31C-5E02334D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C0EF18-5D11-AB45-9915-D0921FFD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8AB3C-45B7-0943-AD2E-97D425A1A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F7D63-51A6-724B-B8C7-190190A8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156B-52B9-FC44-8EB7-AFBB79A0A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E8566F-3BF1-A346-ABF7-D793E6D0B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86C94-3A7C-BF49-80BE-247F278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5EBC3-A497-F749-902B-7ABFAFFC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10E93-9C54-DC45-BC41-ADC55F561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F3EB6-22C7-0248-8C2E-E7938CC2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FBFE-CEF7-374C-8C49-3F0478CBA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27F57-C5FB-4740-BE11-15DC3E1D6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282-4956-DE4F-82FD-021A274E6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A9F83-558C-7C4F-9D2A-864D9B19F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9C054-2CF9-8D4D-9522-F0289FA2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31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C37EF8-3A18-9E48-9600-1CA128C4B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C7707-0D96-974B-B3B3-416AC7FC4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A25B-1497-2142-A933-264F7CAE3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5A1C5-8B1D-754B-AD32-8881487799C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B166E-D9C4-654B-8DAA-45D8E2580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C7BEA-8BA6-9B48-82EA-A2E927666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BF980-032A-B64C-B657-994599BDE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38E9-B30C-4343-B79B-B1224B2A4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Module 2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UAS -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75386-93F1-304C-A196-2C81FBD66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3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Part 2.</a:t>
            </a:r>
            <a:r>
              <a:rPr lang="cs-CZ" sz="3600"/>
              <a:t>2</a:t>
            </a:r>
            <a:endParaRPr lang="en-US" sz="3600" dirty="0"/>
          </a:p>
          <a:p>
            <a:r>
              <a:rPr lang="en-US" sz="3600" dirty="0"/>
              <a:t>History of Navigation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BD1480C9-5F35-7C4C-88D9-1A709A7E711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0FA0EDC3-C941-2D48-9E79-FE433B805C0F}"/>
              </a:ext>
            </a:extLst>
          </p:cNvPr>
          <p:cNvPicPr/>
          <p:nvPr/>
        </p:nvPicPr>
        <p:blipFill>
          <a:blip r:embed="rId3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6005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speed - air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6866" name="Picture 2" descr="Pitot Tube">
            <a:extLst>
              <a:ext uri="{FF2B5EF4-FFF2-40B4-BE49-F238E27FC236}">
                <a16:creationId xmlns:a16="http://schemas.microsoft.com/office/drawing/2014/main" id="{2A08E630-8980-6F4B-90DE-912CBCE81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59" y="2715264"/>
            <a:ext cx="44450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Knot (unit) - Wikipedia">
            <a:extLst>
              <a:ext uri="{FF2B5EF4-FFF2-40B4-BE49-F238E27FC236}">
                <a16:creationId xmlns:a16="http://schemas.microsoft.com/office/drawing/2014/main" id="{14915423-B5B7-3245-8170-F0A52B374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5488"/>
            <a:ext cx="4509452" cy="45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0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Control systems - IMU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15353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Inertial_measurement_unit</a:t>
            </a:r>
            <a:endParaRPr lang="en-US" dirty="0"/>
          </a:p>
          <a:p>
            <a:r>
              <a:rPr lang="en-US" dirty="0"/>
              <a:t>Inertial system</a:t>
            </a:r>
          </a:p>
          <a:p>
            <a:r>
              <a:rPr lang="en-US" dirty="0"/>
              <a:t>Measurements in all 3 axis</a:t>
            </a:r>
          </a:p>
          <a:p>
            <a:r>
              <a:rPr lang="en-US" dirty="0"/>
              <a:t>Linear acceleration – accelerometer</a:t>
            </a:r>
          </a:p>
          <a:p>
            <a:r>
              <a:rPr lang="en-US" dirty="0"/>
              <a:t>Rotational acceleration – gyroscope</a:t>
            </a:r>
          </a:p>
          <a:p>
            <a:r>
              <a:rPr lang="en-US" dirty="0"/>
              <a:t>Heading – magnetometer (aka compass)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1420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Control systems – IMU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9942" name="Picture 6" descr="The importance of IMU Motion Sensors - CEVA&amp;#39;s Experts blog">
            <a:extLst>
              <a:ext uri="{FF2B5EF4-FFF2-40B4-BE49-F238E27FC236}">
                <a16:creationId xmlns:a16="http://schemas.microsoft.com/office/drawing/2014/main" id="{153867D0-A47B-0047-A5C8-5303238F5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523" y="1923346"/>
            <a:ext cx="7232049" cy="45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579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Control systems – Apollo IMU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9940" name="Picture 4">
            <a:extLst>
              <a:ext uri="{FF2B5EF4-FFF2-40B4-BE49-F238E27FC236}">
                <a16:creationId xmlns:a16="http://schemas.microsoft.com/office/drawing/2014/main" id="{680E006B-9B0D-A74E-9FD6-14DF6754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485" y="1776412"/>
            <a:ext cx="4116056" cy="373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2DAA1B-0499-644A-8649-A623B6FA1776}"/>
              </a:ext>
            </a:extLst>
          </p:cNvPr>
          <p:cNvSpPr txBox="1"/>
          <p:nvPr/>
        </p:nvSpPr>
        <p:spPr>
          <a:xfrm>
            <a:off x="694038" y="5717812"/>
            <a:ext cx="912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Apollo IMU, where Inertial Reference Integrating Gyros (</a:t>
            </a:r>
            <a:r>
              <a:rPr lang="en-GB" dirty="0" err="1"/>
              <a:t>IRIGs,Xg,Yg,Zg</a:t>
            </a:r>
            <a:r>
              <a:rPr lang="en-GB" dirty="0"/>
              <a:t>) sense attitude changes, </a:t>
            </a:r>
          </a:p>
          <a:p>
            <a:r>
              <a:rPr lang="en-GB" dirty="0"/>
              <a:t>and Pulse Integrating Pendulous Accelerometers (</a:t>
            </a:r>
            <a:r>
              <a:rPr lang="en-GB" dirty="0" err="1"/>
              <a:t>PIPAs,Xa,Ya,Za</a:t>
            </a:r>
            <a:r>
              <a:rPr lang="en-GB" dirty="0"/>
              <a:t>) sense velocity changes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C442B58-7FCB-A14A-BF3C-F3B769FDC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515" y="2275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3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Control systems – IMU modern electronics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41986" name="Picture 2" descr="Amazon.com: 10 DOF IMU Sensor (C) Inertial Measurement Unit Motion Position  Height Temperature Monitor MPU9255 BMP280 Lower Power Consumption @XYGStudy  : Electronics">
            <a:extLst>
              <a:ext uri="{FF2B5EF4-FFF2-40B4-BE49-F238E27FC236}">
                <a16:creationId xmlns:a16="http://schemas.microsoft.com/office/drawing/2014/main" id="{2F1717F4-3B6C-F84D-BD76-619B0938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29010"/>
            <a:ext cx="34925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Inertial Measurement Units (IMU) - LORD Microstrain | Mouser">
            <a:extLst>
              <a:ext uri="{FF2B5EF4-FFF2-40B4-BE49-F238E27FC236}">
                <a16:creationId xmlns:a16="http://schemas.microsoft.com/office/drawing/2014/main" id="{66DCC0DF-3EE8-F344-9042-111931339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15" y="2829010"/>
            <a:ext cx="33401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4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Control system schema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3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0EFC57-42A6-FE40-AC72-4C621C97830F}"/>
              </a:ext>
            </a:extLst>
          </p:cNvPr>
          <p:cNvSpPr/>
          <p:nvPr/>
        </p:nvSpPr>
        <p:spPr>
          <a:xfrm>
            <a:off x="821661" y="3712110"/>
            <a:ext cx="1781432" cy="1235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IMU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9C54D46B-15CD-2B48-973E-9960A94E8A71}"/>
              </a:ext>
            </a:extLst>
          </p:cNvPr>
          <p:cNvSpPr/>
          <p:nvPr/>
        </p:nvSpPr>
        <p:spPr>
          <a:xfrm rot="5400000">
            <a:off x="2936338" y="2580055"/>
            <a:ext cx="3388714" cy="178143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 Amplifier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48D165-5F0F-5B48-B5BE-1FD7006366BA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2603093" y="4329948"/>
            <a:ext cx="1136886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17ADC4-B0DF-874F-8B03-27441D53CDD9}"/>
              </a:ext>
            </a:extLst>
          </p:cNvPr>
          <p:cNvSpPr/>
          <p:nvPr/>
        </p:nvSpPr>
        <p:spPr>
          <a:xfrm>
            <a:off x="6598508" y="2992166"/>
            <a:ext cx="1408670" cy="873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Actuator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1EEA523-7A0E-1440-B700-C40D5710EE6C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521411" y="3470771"/>
            <a:ext cx="1116101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3BE9937-71E2-854E-B284-D978A545AF7B}"/>
              </a:ext>
            </a:extLst>
          </p:cNvPr>
          <p:cNvSpPr/>
          <p:nvPr/>
        </p:nvSpPr>
        <p:spPr>
          <a:xfrm>
            <a:off x="9428205" y="2992165"/>
            <a:ext cx="1594022" cy="873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Control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2E5C1B8-30B1-2044-B87A-6FFE47A7C1C7}"/>
              </a:ext>
            </a:extLst>
          </p:cNvPr>
          <p:cNvCxnSpPr>
            <a:cxnSpLocks/>
            <a:stCxn id="24" idx="3"/>
            <a:endCxn id="32" idx="1"/>
          </p:cNvCxnSpPr>
          <p:nvPr/>
        </p:nvCxnSpPr>
        <p:spPr>
          <a:xfrm flipV="1">
            <a:off x="8007178" y="3428999"/>
            <a:ext cx="1421027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nip and Round Single Corner of Rectangle 6">
            <a:extLst>
              <a:ext uri="{FF2B5EF4-FFF2-40B4-BE49-F238E27FC236}">
                <a16:creationId xmlns:a16="http://schemas.microsoft.com/office/drawing/2014/main" id="{7772DA62-30FC-7242-B1CF-7549E6918091}"/>
              </a:ext>
            </a:extLst>
          </p:cNvPr>
          <p:cNvSpPr/>
          <p:nvPr/>
        </p:nvSpPr>
        <p:spPr>
          <a:xfrm>
            <a:off x="1026577" y="2028852"/>
            <a:ext cx="1371600" cy="1095765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Preset value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6F09270-2C8B-6E4C-8566-4BD029AEAFE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2398177" y="2576734"/>
            <a:ext cx="1337556" cy="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5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3000 years old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BA41-DC79-D847-BF75-FEB532BEB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029683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Navigation_system</a:t>
            </a:r>
            <a:r>
              <a:rPr lang="en-US" dirty="0"/>
              <a:t> </a:t>
            </a:r>
          </a:p>
          <a:p>
            <a:r>
              <a:rPr lang="en-US" dirty="0"/>
              <a:t>Naval systems</a:t>
            </a:r>
          </a:p>
          <a:p>
            <a:r>
              <a:rPr lang="en-US" dirty="0"/>
              <a:t>Heading, Velocity, Position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86680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339DFD-CBAD-2840-BD43-99223F0B8BCB}"/>
              </a:ext>
            </a:extLst>
          </p:cNvPr>
          <p:cNvSpPr/>
          <p:nvPr/>
        </p:nvSpPr>
        <p:spPr>
          <a:xfrm>
            <a:off x="1248032" y="4557212"/>
            <a:ext cx="345990" cy="3212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09D2A6-18E4-9847-AAAF-BB53690DB547}"/>
              </a:ext>
            </a:extLst>
          </p:cNvPr>
          <p:cNvSpPr/>
          <p:nvPr/>
        </p:nvSpPr>
        <p:spPr>
          <a:xfrm>
            <a:off x="7578811" y="2154194"/>
            <a:ext cx="341870" cy="3542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0CA2BE-7E87-0D42-A19E-BD011EF97A72}"/>
              </a:ext>
            </a:extLst>
          </p:cNvPr>
          <p:cNvCxnSpPr>
            <a:cxnSpLocks/>
          </p:cNvCxnSpPr>
          <p:nvPr/>
        </p:nvCxnSpPr>
        <p:spPr>
          <a:xfrm>
            <a:off x="494270" y="1690688"/>
            <a:ext cx="0" cy="4611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6F694-C747-BB4F-9946-0043F84EF101}"/>
              </a:ext>
            </a:extLst>
          </p:cNvPr>
          <p:cNvCxnSpPr>
            <a:cxnSpLocks/>
          </p:cNvCxnSpPr>
          <p:nvPr/>
        </p:nvCxnSpPr>
        <p:spPr>
          <a:xfrm flipH="1">
            <a:off x="296562" y="6046573"/>
            <a:ext cx="103178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C1A8728-827B-EC48-8D94-C7C94F9011A6}"/>
              </a:ext>
            </a:extLst>
          </p:cNvPr>
          <p:cNvSpPr txBox="1"/>
          <p:nvPr/>
        </p:nvSpPr>
        <p:spPr>
          <a:xfrm>
            <a:off x="691978" y="169068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B1063-3BD6-4B41-A9D7-7B0185C13ABA}"/>
              </a:ext>
            </a:extLst>
          </p:cNvPr>
          <p:cNvSpPr txBox="1"/>
          <p:nvPr/>
        </p:nvSpPr>
        <p:spPr>
          <a:xfrm>
            <a:off x="10490886" y="625251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88905-4B59-5C4B-AA49-1CC45A359C8A}"/>
              </a:ext>
            </a:extLst>
          </p:cNvPr>
          <p:cNvCxnSpPr>
            <a:cxnSpLocks/>
          </p:cNvCxnSpPr>
          <p:nvPr/>
        </p:nvCxnSpPr>
        <p:spPr>
          <a:xfrm flipH="1">
            <a:off x="494270" y="4717850"/>
            <a:ext cx="72369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4846E6-C9D5-114E-B40F-718F1776CE19}"/>
              </a:ext>
            </a:extLst>
          </p:cNvPr>
          <p:cNvCxnSpPr>
            <a:cxnSpLocks/>
          </p:cNvCxnSpPr>
          <p:nvPr/>
        </p:nvCxnSpPr>
        <p:spPr>
          <a:xfrm flipH="1">
            <a:off x="494270" y="2324759"/>
            <a:ext cx="708454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2AE1CA-8C02-B54F-8C7A-DD4AC92FFC96}"/>
              </a:ext>
            </a:extLst>
          </p:cNvPr>
          <p:cNvCxnSpPr>
            <a:cxnSpLocks/>
          </p:cNvCxnSpPr>
          <p:nvPr/>
        </p:nvCxnSpPr>
        <p:spPr>
          <a:xfrm>
            <a:off x="1400432" y="4870250"/>
            <a:ext cx="0" cy="117632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6BEF6F-A0FD-514A-A263-7FD766E8BD20}"/>
              </a:ext>
            </a:extLst>
          </p:cNvPr>
          <p:cNvCxnSpPr>
            <a:cxnSpLocks/>
          </p:cNvCxnSpPr>
          <p:nvPr/>
        </p:nvCxnSpPr>
        <p:spPr>
          <a:xfrm>
            <a:off x="7731211" y="2508422"/>
            <a:ext cx="0" cy="3538151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6D6843A-0074-6B40-A2E9-61267AD8C0AC}"/>
              </a:ext>
            </a:extLst>
          </p:cNvPr>
          <p:cNvCxnSpPr>
            <a:cxnSpLocks/>
            <a:stCxn id="8" idx="6"/>
            <a:endCxn id="12" idx="3"/>
          </p:cNvCxnSpPr>
          <p:nvPr/>
        </p:nvCxnSpPr>
        <p:spPr>
          <a:xfrm flipV="1">
            <a:off x="1594022" y="2456547"/>
            <a:ext cx="6034855" cy="2261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C8A89FD-4281-6343-AC5B-9E688D810424}"/>
              </a:ext>
            </a:extLst>
          </p:cNvPr>
          <p:cNvCxnSpPr>
            <a:cxnSpLocks/>
          </p:cNvCxnSpPr>
          <p:nvPr/>
        </p:nvCxnSpPr>
        <p:spPr>
          <a:xfrm>
            <a:off x="1400432" y="2324759"/>
            <a:ext cx="0" cy="2280564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AA6FAF1-A655-E146-B33E-BDD486CBAA2F}"/>
              </a:ext>
            </a:extLst>
          </p:cNvPr>
          <p:cNvSpPr txBox="1"/>
          <p:nvPr/>
        </p:nvSpPr>
        <p:spPr>
          <a:xfrm>
            <a:off x="115639" y="4717850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A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3217AF-AC74-984B-A286-737A79C05E52}"/>
              </a:ext>
            </a:extLst>
          </p:cNvPr>
          <p:cNvSpPr txBox="1"/>
          <p:nvPr/>
        </p:nvSpPr>
        <p:spPr>
          <a:xfrm>
            <a:off x="115639" y="2095975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B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42305A8-3C91-B64B-928B-BD34E31DA3A6}"/>
              </a:ext>
            </a:extLst>
          </p:cNvPr>
          <p:cNvSpPr txBox="1"/>
          <p:nvPr/>
        </p:nvSpPr>
        <p:spPr>
          <a:xfrm>
            <a:off x="1215392" y="604097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A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03A823F-884C-2545-A00D-0F0CA34FABA7}"/>
              </a:ext>
            </a:extLst>
          </p:cNvPr>
          <p:cNvSpPr txBox="1"/>
          <p:nvPr/>
        </p:nvSpPr>
        <p:spPr>
          <a:xfrm>
            <a:off x="7560431" y="6067853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</a:t>
            </a:r>
            <a:r>
              <a:rPr lang="en-US" baseline="-25000" dirty="0" err="1"/>
              <a:t>B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4FD348-BAAD-6244-B00E-7B427ADD8B43}"/>
              </a:ext>
            </a:extLst>
          </p:cNvPr>
          <p:cNvSpPr txBox="1"/>
          <p:nvPr/>
        </p:nvSpPr>
        <p:spPr>
          <a:xfrm rot="16200000">
            <a:off x="412983" y="3236768"/>
            <a:ext cx="1503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</a:t>
            </a:r>
            <a:r>
              <a:rPr lang="en-US" baseline="-25000" dirty="0" err="1"/>
              <a:t>y</a:t>
            </a:r>
            <a:r>
              <a:rPr lang="en-US" dirty="0"/>
              <a:t> = </a:t>
            </a:r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 - </a:t>
            </a:r>
            <a:r>
              <a:rPr lang="en-US" dirty="0" err="1"/>
              <a:t>y</a:t>
            </a:r>
            <a:r>
              <a:rPr lang="en-US" baseline="-25000" dirty="0" err="1"/>
              <a:t>A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660A95-793B-4444-8F57-3C2553148EC1}"/>
              </a:ext>
            </a:extLst>
          </p:cNvPr>
          <p:cNvSpPr txBox="1"/>
          <p:nvPr/>
        </p:nvSpPr>
        <p:spPr>
          <a:xfrm>
            <a:off x="3585606" y="4810627"/>
            <a:ext cx="1494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delta</a:t>
            </a:r>
            <a:r>
              <a:rPr lang="en-US" baseline="-25000" dirty="0" err="1"/>
              <a:t>x</a:t>
            </a:r>
            <a:r>
              <a:rPr lang="en-US" dirty="0"/>
              <a:t> = 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 -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6A22EA7-1054-874A-89F7-173C407B9647}"/>
              </a:ext>
            </a:extLst>
          </p:cNvPr>
          <p:cNvSpPr txBox="1"/>
          <p:nvPr/>
        </p:nvSpPr>
        <p:spPr>
          <a:xfrm>
            <a:off x="3100700" y="2793766"/>
            <a:ext cx="2024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30000" dirty="0"/>
              <a:t>2</a:t>
            </a:r>
            <a:r>
              <a:rPr lang="en-US" dirty="0"/>
              <a:t> = delta</a:t>
            </a:r>
            <a:r>
              <a:rPr lang="en-US" baseline="-25000" dirty="0"/>
              <a:t>x</a:t>
            </a:r>
            <a:r>
              <a:rPr lang="en-US" baseline="30000" dirty="0"/>
              <a:t>2</a:t>
            </a:r>
            <a:r>
              <a:rPr lang="en-US" dirty="0"/>
              <a:t> + delta</a:t>
            </a:r>
            <a:r>
              <a:rPr lang="en-US" baseline="-25000" dirty="0"/>
              <a:t>y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016FE1-8FBB-EE44-B7DA-E4915BE391EB}"/>
              </a:ext>
            </a:extLst>
          </p:cNvPr>
          <p:cNvSpPr txBox="1"/>
          <p:nvPr/>
        </p:nvSpPr>
        <p:spPr>
          <a:xfrm>
            <a:off x="8288099" y="2669818"/>
            <a:ext cx="30367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 – time</a:t>
            </a:r>
          </a:p>
          <a:p>
            <a:r>
              <a:rPr lang="en-US" dirty="0"/>
              <a:t>v – velocity</a:t>
            </a:r>
          </a:p>
          <a:p>
            <a:endParaRPr lang="en-US" dirty="0"/>
          </a:p>
          <a:p>
            <a:r>
              <a:rPr lang="en-US" dirty="0"/>
              <a:t>s = v * t</a:t>
            </a:r>
          </a:p>
          <a:p>
            <a:endParaRPr lang="en-US" dirty="0"/>
          </a:p>
          <a:p>
            <a:r>
              <a:rPr lang="en-US" dirty="0"/>
              <a:t>A, Heading, Velocity, Time -&gt; B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41F649F5-6202-A24A-A895-34B1F2F2DCBD}"/>
              </a:ext>
            </a:extLst>
          </p:cNvPr>
          <p:cNvSpPr/>
          <p:nvPr/>
        </p:nvSpPr>
        <p:spPr>
          <a:xfrm rot="1662619">
            <a:off x="2873103" y="3963930"/>
            <a:ext cx="891826" cy="1055781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BC62E6-4ABB-8B48-A801-58A3CDC25F6B}"/>
              </a:ext>
            </a:extLst>
          </p:cNvPr>
          <p:cNvSpPr txBox="1"/>
          <p:nvPr/>
        </p:nvSpPr>
        <p:spPr>
          <a:xfrm>
            <a:off x="2755342" y="4289242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7360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maps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22532" name="Picture 4" descr="What is a nautical chart?">
            <a:extLst>
              <a:ext uri="{FF2B5EF4-FFF2-40B4-BE49-F238E27FC236}">
                <a16:creationId xmlns:a16="http://schemas.microsoft.com/office/drawing/2014/main" id="{7E3EE281-2BC7-9044-95CB-529F9C6EE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6" y="1878055"/>
            <a:ext cx="7301815" cy="486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14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maps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2770" name="Picture 2" descr="Friebe Luftfahrt-Bedarf Gps, Headsets, Funk, Ausrüstung für Piloten -  Flight Planner / Sky-Map ICAO-Chart Sweden">
            <a:extLst>
              <a:ext uri="{FF2B5EF4-FFF2-40B4-BE49-F238E27FC236}">
                <a16:creationId xmlns:a16="http://schemas.microsoft.com/office/drawing/2014/main" id="{67E63E70-6439-374C-811D-02F62ABF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5710881" cy="50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6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position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22534" name="Picture 6" descr="NAUTICAL  Kelvin &amp;amp; Hughes Vintage Brass sextant MARINE  Maritime Navigational">
            <a:extLst>
              <a:ext uri="{FF2B5EF4-FFF2-40B4-BE49-F238E27FC236}">
                <a16:creationId xmlns:a16="http://schemas.microsoft.com/office/drawing/2014/main" id="{0169D4E7-8458-8F43-A9A4-1C16B788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9559"/>
            <a:ext cx="4549346" cy="45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7F1E06-16ED-A94A-847F-F7BB20B9525D}"/>
              </a:ext>
            </a:extLst>
          </p:cNvPr>
          <p:cNvSpPr/>
          <p:nvPr/>
        </p:nvSpPr>
        <p:spPr>
          <a:xfrm>
            <a:off x="6096000" y="5436973"/>
            <a:ext cx="5593492" cy="32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Surface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8518ADD4-0943-1348-BDE3-8D0CEDD2E297}"/>
              </a:ext>
            </a:extLst>
          </p:cNvPr>
          <p:cNvSpPr/>
          <p:nvPr/>
        </p:nvSpPr>
        <p:spPr>
          <a:xfrm>
            <a:off x="10898659" y="1915297"/>
            <a:ext cx="593125" cy="6178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1E12F-90CD-1445-8020-3CD6EAA1400B}"/>
              </a:ext>
            </a:extLst>
          </p:cNvPr>
          <p:cNvSpPr txBox="1"/>
          <p:nvPr/>
        </p:nvSpPr>
        <p:spPr>
          <a:xfrm>
            <a:off x="6474941" y="50415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8B482-0B6A-7D44-A4A1-D179FFB19B36}"/>
              </a:ext>
            </a:extLst>
          </p:cNvPr>
          <p:cNvSpPr txBox="1"/>
          <p:nvPr/>
        </p:nvSpPr>
        <p:spPr>
          <a:xfrm>
            <a:off x="9445771" y="504155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21D6C8-1A38-224F-A218-8FF7DF410F2A}"/>
              </a:ext>
            </a:extLst>
          </p:cNvPr>
          <p:cNvCxnSpPr/>
          <p:nvPr/>
        </p:nvCxnSpPr>
        <p:spPr>
          <a:xfrm flipV="1">
            <a:off x="6932141" y="2224216"/>
            <a:ext cx="4176583" cy="32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DA94D8-4702-0C4C-BA54-5DF3F96935F3}"/>
              </a:ext>
            </a:extLst>
          </p:cNvPr>
          <p:cNvCxnSpPr/>
          <p:nvPr/>
        </p:nvCxnSpPr>
        <p:spPr>
          <a:xfrm flipV="1">
            <a:off x="9996616" y="2224216"/>
            <a:ext cx="1112108" cy="32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E2C42A-63EF-2349-99DC-FB0FDCD534E7}"/>
              </a:ext>
            </a:extLst>
          </p:cNvPr>
          <p:cNvSpPr txBox="1"/>
          <p:nvPr/>
        </p:nvSpPr>
        <p:spPr>
          <a:xfrm>
            <a:off x="7500859" y="5104713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alfa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307659-6FD0-7B46-98A0-AB5287CBA1C8}"/>
              </a:ext>
            </a:extLst>
          </p:cNvPr>
          <p:cNvSpPr txBox="1"/>
          <p:nvPr/>
        </p:nvSpPr>
        <p:spPr>
          <a:xfrm>
            <a:off x="10217792" y="5103112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C5856A-B7F9-2145-9CE1-6A035885380F}"/>
              </a:ext>
            </a:extLst>
          </p:cNvPr>
          <p:cNvSpPr txBox="1"/>
          <p:nvPr/>
        </p:nvSpPr>
        <p:spPr>
          <a:xfrm>
            <a:off x="9897762" y="1902941"/>
            <a:ext cx="55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3488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position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7F1E06-16ED-A94A-847F-F7BB20B9525D}"/>
              </a:ext>
            </a:extLst>
          </p:cNvPr>
          <p:cNvSpPr/>
          <p:nvPr/>
        </p:nvSpPr>
        <p:spPr>
          <a:xfrm>
            <a:off x="6096000" y="5436973"/>
            <a:ext cx="5593492" cy="3212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Surface</a:t>
            </a:r>
          </a:p>
        </p:txBody>
      </p:sp>
      <p:sp>
        <p:nvSpPr>
          <p:cNvPr id="10" name="Sun 9">
            <a:extLst>
              <a:ext uri="{FF2B5EF4-FFF2-40B4-BE49-F238E27FC236}">
                <a16:creationId xmlns:a16="http://schemas.microsoft.com/office/drawing/2014/main" id="{8518ADD4-0943-1348-BDE3-8D0CEDD2E297}"/>
              </a:ext>
            </a:extLst>
          </p:cNvPr>
          <p:cNvSpPr/>
          <p:nvPr/>
        </p:nvSpPr>
        <p:spPr>
          <a:xfrm>
            <a:off x="10898659" y="1915297"/>
            <a:ext cx="593125" cy="61783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D1E12F-90CD-1445-8020-3CD6EAA1400B}"/>
              </a:ext>
            </a:extLst>
          </p:cNvPr>
          <p:cNvSpPr txBox="1"/>
          <p:nvPr/>
        </p:nvSpPr>
        <p:spPr>
          <a:xfrm>
            <a:off x="6474941" y="50415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F8B482-0B6A-7D44-A4A1-D179FFB19B36}"/>
              </a:ext>
            </a:extLst>
          </p:cNvPr>
          <p:cNvSpPr txBox="1"/>
          <p:nvPr/>
        </p:nvSpPr>
        <p:spPr>
          <a:xfrm>
            <a:off x="9445771" y="504155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21D6C8-1A38-224F-A218-8FF7DF410F2A}"/>
              </a:ext>
            </a:extLst>
          </p:cNvPr>
          <p:cNvCxnSpPr/>
          <p:nvPr/>
        </p:nvCxnSpPr>
        <p:spPr>
          <a:xfrm flipV="1">
            <a:off x="6932141" y="2224216"/>
            <a:ext cx="4176583" cy="32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DA94D8-4702-0C4C-BA54-5DF3F96935F3}"/>
              </a:ext>
            </a:extLst>
          </p:cNvPr>
          <p:cNvCxnSpPr/>
          <p:nvPr/>
        </p:nvCxnSpPr>
        <p:spPr>
          <a:xfrm flipV="1">
            <a:off x="9996616" y="2224216"/>
            <a:ext cx="1112108" cy="321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FE2C42A-63EF-2349-99DC-FB0FDCD534E7}"/>
              </a:ext>
            </a:extLst>
          </p:cNvPr>
          <p:cNvSpPr txBox="1"/>
          <p:nvPr/>
        </p:nvSpPr>
        <p:spPr>
          <a:xfrm>
            <a:off x="7500859" y="5104713"/>
            <a:ext cx="3738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alfa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307659-6FD0-7B46-98A0-AB5287CBA1C8}"/>
              </a:ext>
            </a:extLst>
          </p:cNvPr>
          <p:cNvSpPr txBox="1"/>
          <p:nvPr/>
        </p:nvSpPr>
        <p:spPr>
          <a:xfrm>
            <a:off x="10217792" y="5103112"/>
            <a:ext cx="420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beta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548B5929-6BB5-7642-8CC6-A15F6043E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52" y="1791730"/>
            <a:ext cx="5074508" cy="380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80D3E3-3B9E-4A48-81CC-6453E5E8FB9D}"/>
              </a:ext>
            </a:extLst>
          </p:cNvPr>
          <p:cNvSpPr txBox="1"/>
          <p:nvPr/>
        </p:nvSpPr>
        <p:spPr>
          <a:xfrm>
            <a:off x="10008973" y="1816443"/>
            <a:ext cx="958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Satellite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D6078F-2834-864D-80BA-3F64887BE3A0}"/>
              </a:ext>
            </a:extLst>
          </p:cNvPr>
          <p:cNvSpPr txBox="1"/>
          <p:nvPr/>
        </p:nvSpPr>
        <p:spPr>
          <a:xfrm>
            <a:off x="8275096" y="3645928"/>
            <a:ext cx="37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6C0EF4-EDAC-F240-B9E9-E01F32FC2D69}"/>
              </a:ext>
            </a:extLst>
          </p:cNvPr>
          <p:cNvSpPr txBox="1"/>
          <p:nvPr/>
        </p:nvSpPr>
        <p:spPr>
          <a:xfrm>
            <a:off x="10028509" y="3857478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8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heading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22530" name="Picture 2" descr="Plyšová deka Compass symbol • Pixers® • Žijeme pro změnu">
            <a:extLst>
              <a:ext uri="{FF2B5EF4-FFF2-40B4-BE49-F238E27FC236}">
                <a16:creationId xmlns:a16="http://schemas.microsoft.com/office/drawing/2014/main" id="{3BBBA19E-0595-314E-86F3-4235DE3A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27" y="2186460"/>
            <a:ext cx="2794000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2 1/4 inch Unlit Magnetic Compass, Panel Mount, from Airpath Instruments,  ap-c2300 - Chief Aircraft Inc.">
            <a:extLst>
              <a:ext uri="{FF2B5EF4-FFF2-40B4-BE49-F238E27FC236}">
                <a16:creationId xmlns:a16="http://schemas.microsoft.com/office/drawing/2014/main" id="{25F51D8F-B82F-3E47-885A-B29754738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85" y="2348548"/>
            <a:ext cx="33655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PRECISION VERTICAL CARD COMPASS PAI-700 | Aircraft Spruce">
            <a:extLst>
              <a:ext uri="{FF2B5EF4-FFF2-40B4-BE49-F238E27FC236}">
                <a16:creationId xmlns:a16="http://schemas.microsoft.com/office/drawing/2014/main" id="{98ACF893-7C4D-8340-B32E-B7ED5293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243" y="2258438"/>
            <a:ext cx="3092226" cy="378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DC73-FA60-3542-8388-E73D534C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022"/>
            <a:ext cx="10515600" cy="873666"/>
          </a:xfrm>
        </p:spPr>
        <p:txBody>
          <a:bodyPr/>
          <a:lstStyle/>
          <a:p>
            <a:r>
              <a:rPr lang="en-US" dirty="0"/>
              <a:t>Navigation – principles – speed - water</a:t>
            </a:r>
          </a:p>
        </p:txBody>
      </p:sp>
      <p:pic>
        <p:nvPicPr>
          <p:cNvPr id="4" name="image1.jpg">
            <a:extLst>
              <a:ext uri="{FF2B5EF4-FFF2-40B4-BE49-F238E27FC236}">
                <a16:creationId xmlns:a16="http://schemas.microsoft.com/office/drawing/2014/main" id="{32C79C2E-263F-7E41-8EB5-C003A19B1F4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77834" y="244887"/>
            <a:ext cx="2049780" cy="486410"/>
          </a:xfrm>
          <a:prstGeom prst="rect">
            <a:avLst/>
          </a:prstGeom>
          <a:ln/>
        </p:spPr>
      </p:pic>
      <p:pic>
        <p:nvPicPr>
          <p:cNvPr id="5" name="image8.jpg">
            <a:extLst>
              <a:ext uri="{FF2B5EF4-FFF2-40B4-BE49-F238E27FC236}">
                <a16:creationId xmlns:a16="http://schemas.microsoft.com/office/drawing/2014/main" id="{6B4B45A8-F8B5-794E-A1A1-CCA324C96D53}"/>
              </a:ext>
            </a:extLst>
          </p:cNvPr>
          <p:cNvPicPr/>
          <p:nvPr/>
        </p:nvPicPr>
        <p:blipFill>
          <a:blip r:embed="rId4"/>
          <a:srcRect l="24599"/>
          <a:stretch>
            <a:fillRect/>
          </a:stretch>
        </p:blipFill>
        <p:spPr>
          <a:xfrm>
            <a:off x="9755471" y="159162"/>
            <a:ext cx="2258695" cy="657860"/>
          </a:xfrm>
          <a:prstGeom prst="rect">
            <a:avLst/>
          </a:prstGeom>
          <a:ln/>
        </p:spPr>
      </p:pic>
      <p:pic>
        <p:nvPicPr>
          <p:cNvPr id="36868" name="Picture 4" descr="Aerospaceweb.org | Ask Us - Knots and the Nautical Mile">
            <a:extLst>
              <a:ext uri="{FF2B5EF4-FFF2-40B4-BE49-F238E27FC236}">
                <a16:creationId xmlns:a16="http://schemas.microsoft.com/office/drawing/2014/main" id="{6CD6ABF9-83CC-3A4D-8A50-5693B5E8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5024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4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24F198D9CBAE4CBC532A1790B2CD47" ma:contentTypeVersion="13" ma:contentTypeDescription="Create a new document." ma:contentTypeScope="" ma:versionID="14e0c618a93f090cf705985872c980bc">
  <xsd:schema xmlns:xsd="http://www.w3.org/2001/XMLSchema" xmlns:xs="http://www.w3.org/2001/XMLSchema" xmlns:p="http://schemas.microsoft.com/office/2006/metadata/properties" xmlns:ns2="cb19ec72-e96d-46d9-a081-e6eae4181c74" xmlns:ns3="7d19165a-9782-448b-a356-e2cf26b568e9" targetNamespace="http://schemas.microsoft.com/office/2006/metadata/properties" ma:root="true" ma:fieldsID="c97e70dab08172008f981a0fc649163c" ns2:_="" ns3:_="">
    <xsd:import namespace="cb19ec72-e96d-46d9-a081-e6eae4181c74"/>
    <xsd:import namespace="7d19165a-9782-448b-a356-e2cf26b56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19ec72-e96d-46d9-a081-e6eae4181c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9165a-9782-448b-a356-e2cf26b568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8B7EF7-0A43-4DCF-A511-4D3E510E1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302ABE-C08D-4206-B81E-3AE48A22C4A9}">
  <ds:schemaRefs>
    <ds:schemaRef ds:uri="cb19ec72-e96d-46d9-a081-e6eae4181c74"/>
    <ds:schemaRef ds:uri="7d19165a-9782-448b-a356-e2cf26b568e9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54268F-BFB0-4F49-B4B7-248A121F8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9ec72-e96d-46d9-a081-e6eae4181c74"/>
    <ds:schemaRef ds:uri="7d19165a-9782-448b-a356-e2cf26b56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258</Words>
  <Application>Microsoft Office PowerPoint</Application>
  <PresentationFormat>Widescreen</PresentationFormat>
  <Paragraphs>78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Module 2  UAS - Intro</vt:lpstr>
      <vt:lpstr>Navigation – principles – 3000 years old </vt:lpstr>
      <vt:lpstr>Navigation – principles </vt:lpstr>
      <vt:lpstr>Navigation – principles – maps</vt:lpstr>
      <vt:lpstr>Navigation – principles – maps</vt:lpstr>
      <vt:lpstr>Navigation – principles – position</vt:lpstr>
      <vt:lpstr>Navigation – principles – position</vt:lpstr>
      <vt:lpstr>Navigation – principles – heading</vt:lpstr>
      <vt:lpstr>Navigation – principles – speed - water</vt:lpstr>
      <vt:lpstr>Navigation – principles – speed - air</vt:lpstr>
      <vt:lpstr>Control systems - IMU</vt:lpstr>
      <vt:lpstr>Control systems – IMU</vt:lpstr>
      <vt:lpstr>Control systems – Apollo IMU</vt:lpstr>
      <vt:lpstr>Control systems – IMU modern electronics</vt:lpstr>
      <vt:lpstr>Control system schema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Drones and HW</dc:title>
  <dc:creator>Jiri Karpeta</dc:creator>
  <cp:lastModifiedBy>Jiri Karpeta</cp:lastModifiedBy>
  <cp:revision>9</cp:revision>
  <dcterms:created xsi:type="dcterms:W3CDTF">2021-04-29T05:39:49Z</dcterms:created>
  <dcterms:modified xsi:type="dcterms:W3CDTF">2021-08-19T11:28:46Z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0x0101003C24F198D9CBAE4CBC532A1790B2CD47</vt:lpwstr>
  </property>
</Properties>
</file>